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63" r:id="rId4"/>
    <p:sldId id="264" r:id="rId5"/>
    <p:sldId id="307" r:id="rId6"/>
    <p:sldId id="308" r:id="rId7"/>
    <p:sldId id="265" r:id="rId8"/>
    <p:sldId id="309" r:id="rId9"/>
    <p:sldId id="266" r:id="rId10"/>
    <p:sldId id="310" r:id="rId11"/>
    <p:sldId id="267" r:id="rId12"/>
    <p:sldId id="268" r:id="rId13"/>
    <p:sldId id="269" r:id="rId14"/>
    <p:sldId id="270" r:id="rId15"/>
    <p:sldId id="271" r:id="rId16"/>
    <p:sldId id="272" r:id="rId17"/>
    <p:sldId id="273" r:id="rId18"/>
    <p:sldId id="274" r:id="rId19"/>
    <p:sldId id="275" r:id="rId20"/>
    <p:sldId id="311" r:id="rId21"/>
    <p:sldId id="312" r:id="rId22"/>
    <p:sldId id="276" r:id="rId23"/>
    <p:sldId id="313" r:id="rId24"/>
    <p:sldId id="314" r:id="rId25"/>
    <p:sldId id="316" r:id="rId26"/>
    <p:sldId id="315" r:id="rId27"/>
    <p:sldId id="317" r:id="rId28"/>
    <p:sldId id="277" r:id="rId29"/>
    <p:sldId id="278" r:id="rId30"/>
    <p:sldId id="279" r:id="rId31"/>
    <p:sldId id="280" r:id="rId32"/>
    <p:sldId id="281" r:id="rId33"/>
    <p:sldId id="318" r:id="rId34"/>
    <p:sldId id="319" r:id="rId35"/>
    <p:sldId id="320" r:id="rId36"/>
    <p:sldId id="282" r:id="rId37"/>
    <p:sldId id="283" r:id="rId38"/>
    <p:sldId id="321" r:id="rId39"/>
    <p:sldId id="284" r:id="rId40"/>
    <p:sldId id="322" r:id="rId41"/>
    <p:sldId id="285" r:id="rId42"/>
    <p:sldId id="323" r:id="rId43"/>
    <p:sldId id="324" r:id="rId44"/>
    <p:sldId id="326" r:id="rId45"/>
    <p:sldId id="325" r:id="rId46"/>
    <p:sldId id="327" r:id="rId47"/>
    <p:sldId id="286" r:id="rId48"/>
    <p:sldId id="328" r:id="rId49"/>
    <p:sldId id="329" r:id="rId50"/>
    <p:sldId id="330" r:id="rId51"/>
    <p:sldId id="331" r:id="rId52"/>
    <p:sldId id="332" r:id="rId53"/>
    <p:sldId id="287" r:id="rId54"/>
    <p:sldId id="288" r:id="rId55"/>
    <p:sldId id="289" r:id="rId56"/>
    <p:sldId id="333" r:id="rId57"/>
    <p:sldId id="290" r:id="rId58"/>
    <p:sldId id="334" r:id="rId59"/>
    <p:sldId id="335" r:id="rId60"/>
    <p:sldId id="336" r:id="rId61"/>
    <p:sldId id="337" r:id="rId62"/>
    <p:sldId id="291" r:id="rId63"/>
    <p:sldId id="338" r:id="rId64"/>
    <p:sldId id="292" r:id="rId65"/>
    <p:sldId id="294" r:id="rId66"/>
    <p:sldId id="293" r:id="rId67"/>
    <p:sldId id="339" r:id="rId68"/>
    <p:sldId id="340" r:id="rId69"/>
    <p:sldId id="341" r:id="rId70"/>
    <p:sldId id="342" r:id="rId71"/>
    <p:sldId id="295" r:id="rId72"/>
    <p:sldId id="343" r:id="rId73"/>
    <p:sldId id="344" r:id="rId74"/>
    <p:sldId id="345" r:id="rId75"/>
    <p:sldId id="346" r:id="rId76"/>
    <p:sldId id="347" r:id="rId77"/>
    <p:sldId id="348" r:id="rId78"/>
    <p:sldId id="349" r:id="rId79"/>
    <p:sldId id="350" r:id="rId80"/>
    <p:sldId id="351" r:id="rId81"/>
    <p:sldId id="352" r:id="rId82"/>
    <p:sldId id="306" r:id="rId83"/>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A3D7"/>
    <a:srgbClr val="54CEE3"/>
    <a:srgbClr val="FFFFFF"/>
    <a:srgbClr val="EEF4C4"/>
    <a:srgbClr val="006CA9"/>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19" autoAdjust="0"/>
    <p:restoredTop sz="94660"/>
  </p:normalViewPr>
  <p:slideViewPr>
    <p:cSldViewPr snapToGrid="0">
      <p:cViewPr varScale="1">
        <p:scale>
          <a:sx n="113" d="100"/>
          <a:sy n="113" d="100"/>
        </p:scale>
        <p:origin x="94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F7A61B-AA65-8D43-BE5B-223EB642725F}" type="doc">
      <dgm:prSet loTypeId="urn:microsoft.com/office/officeart/2005/8/layout/radial5" loCatId="" qsTypeId="urn:microsoft.com/office/officeart/2005/8/quickstyle/simple5" qsCatId="simple" csTypeId="urn:microsoft.com/office/officeart/2005/8/colors/colorful5" csCatId="colorful" phldr="1"/>
      <dgm:spPr/>
    </dgm:pt>
    <dgm:pt modelId="{67B8C6A4-8EBE-0949-9218-39F4AB562309}">
      <dgm:prSet phldrT="[Texto]"/>
      <dgm:spPr/>
      <dgm:t>
        <a:bodyPr/>
        <a:lstStyle/>
        <a:p>
          <a:r>
            <a:rPr lang="es-ES" dirty="0">
              <a:solidFill>
                <a:schemeClr val="tx1"/>
              </a:solidFill>
            </a:rPr>
            <a:t>Aspectos generales</a:t>
          </a:r>
        </a:p>
      </dgm:t>
    </dgm:pt>
    <dgm:pt modelId="{ED2A6829-F9A6-9B48-81BE-21A8533B6B1E}" type="parTrans" cxnId="{EF8F224E-DB37-EC42-9AD3-627CCFD40CEC}">
      <dgm:prSet/>
      <dgm:spPr/>
      <dgm:t>
        <a:bodyPr/>
        <a:lstStyle/>
        <a:p>
          <a:endParaRPr lang="es-ES"/>
        </a:p>
      </dgm:t>
    </dgm:pt>
    <dgm:pt modelId="{A3E632A2-2BA2-7846-92C0-5FE6BCC68C47}" type="sibTrans" cxnId="{EF8F224E-DB37-EC42-9AD3-627CCFD40CEC}">
      <dgm:prSet/>
      <dgm:spPr/>
      <dgm:t>
        <a:bodyPr/>
        <a:lstStyle/>
        <a:p>
          <a:endParaRPr lang="es-ES"/>
        </a:p>
      </dgm:t>
    </dgm:pt>
    <dgm:pt modelId="{80B4FC26-8650-D349-9326-F66F680B3682}">
      <dgm:prSet phldrT="[Texto]" custT="1"/>
      <dgm:spPr/>
      <dgm:t>
        <a:bodyPr/>
        <a:lstStyle/>
        <a:p>
          <a:r>
            <a:rPr lang="es-ES" sz="800" b="1" dirty="0"/>
            <a:t>Temperatura: </a:t>
          </a:r>
          <a:r>
            <a:rPr lang="es-ES" sz="800" dirty="0"/>
            <a:t>cálida. </a:t>
          </a:r>
          <a:r>
            <a:rPr lang="es-ES" sz="800" b="1" dirty="0"/>
            <a:t>Ambiente:</a:t>
          </a:r>
          <a:r>
            <a:rPr lang="es-ES" sz="800" dirty="0"/>
            <a:t> relajado. Se puede utilizar </a:t>
          </a:r>
          <a:r>
            <a:rPr lang="es-ES" sz="800" b="1" dirty="0"/>
            <a:t>música. </a:t>
          </a:r>
        </a:p>
      </dgm:t>
    </dgm:pt>
    <dgm:pt modelId="{D51AA9E3-5416-CE48-8E29-D125257C75C4}" type="parTrans" cxnId="{6BAB6C95-BF93-6542-B703-E4DAA2A94E33}">
      <dgm:prSet/>
      <dgm:spPr/>
      <dgm:t>
        <a:bodyPr/>
        <a:lstStyle/>
        <a:p>
          <a:endParaRPr lang="es-ES"/>
        </a:p>
      </dgm:t>
    </dgm:pt>
    <dgm:pt modelId="{21165D9B-61DA-EA44-9C5B-5D88302EF987}" type="sibTrans" cxnId="{6BAB6C95-BF93-6542-B703-E4DAA2A94E33}">
      <dgm:prSet/>
      <dgm:spPr/>
      <dgm:t>
        <a:bodyPr/>
        <a:lstStyle/>
        <a:p>
          <a:endParaRPr lang="es-ES"/>
        </a:p>
      </dgm:t>
    </dgm:pt>
    <dgm:pt modelId="{6886B6D7-B350-974E-93AC-D5B3887CE3DF}">
      <dgm:prSet phldrT="[Texto]" custT="1"/>
      <dgm:spPr/>
      <dgm:t>
        <a:bodyPr/>
        <a:lstStyle/>
        <a:p>
          <a:r>
            <a:rPr lang="es-ES" sz="600" dirty="0"/>
            <a:t>El estiramiento se consigue realizando la </a:t>
          </a:r>
          <a:r>
            <a:rPr lang="es-ES" sz="600" b="1" dirty="0"/>
            <a:t>acción</a:t>
          </a:r>
          <a:r>
            <a:rPr lang="es-ES" sz="600" dirty="0"/>
            <a:t> antagonista del músculo que se quiere estirar (Ej.  si la acción del musculo es de flexión, habrá que realizar una extensión).</a:t>
          </a:r>
          <a:endParaRPr lang="es-ES_tradnl" sz="600" u="none" dirty="0"/>
        </a:p>
      </dgm:t>
    </dgm:pt>
    <dgm:pt modelId="{AE6FE3BD-73F7-E446-84EE-CD80B3B70742}" type="parTrans" cxnId="{87BFD80B-6BDB-014A-BE9E-14204ADA5413}">
      <dgm:prSet/>
      <dgm:spPr/>
      <dgm:t>
        <a:bodyPr/>
        <a:lstStyle/>
        <a:p>
          <a:endParaRPr lang="es-ES"/>
        </a:p>
      </dgm:t>
    </dgm:pt>
    <dgm:pt modelId="{62B07B37-9CE4-714D-9028-82F667DCBA26}" type="sibTrans" cxnId="{87BFD80B-6BDB-014A-BE9E-14204ADA5413}">
      <dgm:prSet/>
      <dgm:spPr/>
      <dgm:t>
        <a:bodyPr/>
        <a:lstStyle/>
        <a:p>
          <a:endParaRPr lang="es-ES"/>
        </a:p>
      </dgm:t>
    </dgm:pt>
    <dgm:pt modelId="{C287E545-55C3-9E47-A05B-DD1E59D1FE55}">
      <dgm:prSet phldrT="[Texto]" custT="1"/>
      <dgm:spPr/>
      <dgm:t>
        <a:bodyPr/>
        <a:lstStyle/>
        <a:p>
          <a:r>
            <a:rPr lang="es-ES" sz="700" b="1" dirty="0"/>
            <a:t>Calentamiento</a:t>
          </a:r>
          <a:r>
            <a:rPr lang="es-ES" sz="700" dirty="0"/>
            <a:t> (antes de la sesión): Se incluye movilidad articular y calentamiento específico.</a:t>
          </a:r>
        </a:p>
      </dgm:t>
    </dgm:pt>
    <dgm:pt modelId="{99390659-1F5C-BB4F-A9E1-12D1E86AC7B9}" type="sibTrans" cxnId="{96BB5230-F407-C447-8461-2D471A684C60}">
      <dgm:prSet/>
      <dgm:spPr/>
      <dgm:t>
        <a:bodyPr/>
        <a:lstStyle/>
        <a:p>
          <a:endParaRPr lang="es-ES"/>
        </a:p>
      </dgm:t>
    </dgm:pt>
    <dgm:pt modelId="{95BEFC33-D107-9849-B619-CD01E3A83F07}" type="parTrans" cxnId="{96BB5230-F407-C447-8461-2D471A684C60}">
      <dgm:prSet/>
      <dgm:spPr/>
      <dgm:t>
        <a:bodyPr/>
        <a:lstStyle/>
        <a:p>
          <a:endParaRPr lang="es-ES"/>
        </a:p>
      </dgm:t>
    </dgm:pt>
    <dgm:pt modelId="{B2684E4A-B5E2-44A3-BC42-6825DA5CDFAF}">
      <dgm:prSet phldrT="[Texto]" custT="1"/>
      <dgm:spPr/>
      <dgm:t>
        <a:bodyPr/>
        <a:lstStyle/>
        <a:p>
          <a:r>
            <a:rPr lang="es-ES" sz="700" b="1" dirty="0"/>
            <a:t>Movilidad articular: </a:t>
          </a:r>
          <a:r>
            <a:rPr lang="es-ES" sz="700" dirty="0"/>
            <a:t>movimiento lento y controlado, sin dolor ni molestias. </a:t>
          </a:r>
        </a:p>
      </dgm:t>
    </dgm:pt>
    <dgm:pt modelId="{E6148690-FAF9-4129-A928-75EE602B6100}" type="parTrans" cxnId="{3A12C554-028E-41C2-8D67-2DBBFF815CC6}">
      <dgm:prSet/>
      <dgm:spPr/>
      <dgm:t>
        <a:bodyPr/>
        <a:lstStyle/>
        <a:p>
          <a:endParaRPr lang="es-ES"/>
        </a:p>
      </dgm:t>
    </dgm:pt>
    <dgm:pt modelId="{A0A7577D-80F1-4A23-AEA7-1B60E42BCAF4}" type="sibTrans" cxnId="{3A12C554-028E-41C2-8D67-2DBBFF815CC6}">
      <dgm:prSet/>
      <dgm:spPr/>
      <dgm:t>
        <a:bodyPr/>
        <a:lstStyle/>
        <a:p>
          <a:endParaRPr lang="es-ES"/>
        </a:p>
      </dgm:t>
    </dgm:pt>
    <dgm:pt modelId="{28C9A6D8-2449-4ED3-B029-924A9002B1DA}">
      <dgm:prSet phldrT="[Texto]" custT="1"/>
      <dgm:spPr/>
      <dgm:t>
        <a:bodyPr/>
        <a:lstStyle/>
        <a:p>
          <a:r>
            <a:rPr lang="es-ES" sz="700" b="1" dirty="0"/>
            <a:t>Calentamiento específico: </a:t>
          </a:r>
          <a:r>
            <a:rPr lang="es-ES" sz="700" dirty="0"/>
            <a:t>ejercicios que intervengan las partes del cuerpo que se van a trabajar.</a:t>
          </a:r>
        </a:p>
      </dgm:t>
    </dgm:pt>
    <dgm:pt modelId="{C4C6037E-748B-41A1-AE83-2B72C766D802}" type="parTrans" cxnId="{7BC501A7-793D-480A-A89C-B7BA8E3A6231}">
      <dgm:prSet/>
      <dgm:spPr/>
      <dgm:t>
        <a:bodyPr/>
        <a:lstStyle/>
        <a:p>
          <a:endParaRPr lang="es-ES"/>
        </a:p>
      </dgm:t>
    </dgm:pt>
    <dgm:pt modelId="{323F22BC-DCBA-4707-9FEE-EB6459B0441B}" type="sibTrans" cxnId="{7BC501A7-793D-480A-A89C-B7BA8E3A6231}">
      <dgm:prSet/>
      <dgm:spPr/>
      <dgm:t>
        <a:bodyPr/>
        <a:lstStyle/>
        <a:p>
          <a:endParaRPr lang="es-ES"/>
        </a:p>
      </dgm:t>
    </dgm:pt>
    <dgm:pt modelId="{5914B152-9B28-4F75-A327-443590787060}">
      <dgm:prSet phldrT="[Texto]"/>
      <dgm:spPr/>
      <dgm:t>
        <a:bodyPr/>
        <a:lstStyle/>
        <a:p>
          <a:r>
            <a:rPr lang="es-ES" b="1" dirty="0"/>
            <a:t>Vuelta a la calma </a:t>
          </a:r>
          <a:r>
            <a:rPr lang="es-ES" dirty="0"/>
            <a:t>(final de la sesión): parte idónea para realizar estiramientos. </a:t>
          </a:r>
        </a:p>
      </dgm:t>
    </dgm:pt>
    <dgm:pt modelId="{5ABF10E1-0A09-45B7-9627-F3732F7E6A56}" type="parTrans" cxnId="{772E8B04-E96A-41FB-B6DB-3CB06FED47C7}">
      <dgm:prSet/>
      <dgm:spPr/>
      <dgm:t>
        <a:bodyPr/>
        <a:lstStyle/>
        <a:p>
          <a:endParaRPr lang="es-ES"/>
        </a:p>
      </dgm:t>
    </dgm:pt>
    <dgm:pt modelId="{AB792DBD-55B3-465D-A417-94BF1FBA02A9}" type="sibTrans" cxnId="{772E8B04-E96A-41FB-B6DB-3CB06FED47C7}">
      <dgm:prSet/>
      <dgm:spPr/>
      <dgm:t>
        <a:bodyPr/>
        <a:lstStyle/>
        <a:p>
          <a:endParaRPr lang="es-ES"/>
        </a:p>
      </dgm:t>
    </dgm:pt>
    <dgm:pt modelId="{A71322F9-823C-4546-BD29-5C40401CBE6A}" type="pres">
      <dgm:prSet presAssocID="{DDF7A61B-AA65-8D43-BE5B-223EB642725F}" presName="Name0" presStyleCnt="0">
        <dgm:presLayoutVars>
          <dgm:chMax val="1"/>
          <dgm:dir/>
          <dgm:animLvl val="ctr"/>
          <dgm:resizeHandles val="exact"/>
        </dgm:presLayoutVars>
      </dgm:prSet>
      <dgm:spPr/>
    </dgm:pt>
    <dgm:pt modelId="{2B069060-6912-AD4B-9F65-DC288598E409}" type="pres">
      <dgm:prSet presAssocID="{67B8C6A4-8EBE-0949-9218-39F4AB562309}" presName="centerShape" presStyleLbl="node0" presStyleIdx="0" presStyleCnt="1"/>
      <dgm:spPr/>
    </dgm:pt>
    <dgm:pt modelId="{B959A405-F6E4-D244-9F31-9CA3461426C4}" type="pres">
      <dgm:prSet presAssocID="{D51AA9E3-5416-CE48-8E29-D125257C75C4}" presName="parTrans" presStyleLbl="sibTrans2D1" presStyleIdx="0" presStyleCnt="6"/>
      <dgm:spPr/>
    </dgm:pt>
    <dgm:pt modelId="{E22EF6A2-F8DF-044E-AA8C-BD05215676A6}" type="pres">
      <dgm:prSet presAssocID="{D51AA9E3-5416-CE48-8E29-D125257C75C4}" presName="connectorText" presStyleLbl="sibTrans2D1" presStyleIdx="0" presStyleCnt="6"/>
      <dgm:spPr/>
    </dgm:pt>
    <dgm:pt modelId="{D89C0C0D-0EEA-4E43-96D9-D984AACB9D23}" type="pres">
      <dgm:prSet presAssocID="{80B4FC26-8650-D349-9326-F66F680B3682}" presName="node" presStyleLbl="node1" presStyleIdx="0" presStyleCnt="6" custScaleX="139249" custScaleY="113786">
        <dgm:presLayoutVars>
          <dgm:bulletEnabled val="1"/>
        </dgm:presLayoutVars>
      </dgm:prSet>
      <dgm:spPr/>
    </dgm:pt>
    <dgm:pt modelId="{6148FCAE-B801-C341-A2C0-8B11DB4A6A1C}" type="pres">
      <dgm:prSet presAssocID="{95BEFC33-D107-9849-B619-CD01E3A83F07}" presName="parTrans" presStyleLbl="sibTrans2D1" presStyleIdx="1" presStyleCnt="6"/>
      <dgm:spPr/>
    </dgm:pt>
    <dgm:pt modelId="{33F1A548-5188-0341-8592-22AE44C4669D}" type="pres">
      <dgm:prSet presAssocID="{95BEFC33-D107-9849-B619-CD01E3A83F07}" presName="connectorText" presStyleLbl="sibTrans2D1" presStyleIdx="1" presStyleCnt="6"/>
      <dgm:spPr/>
    </dgm:pt>
    <dgm:pt modelId="{F8B3F1C4-6321-5A4C-8A69-283AB0CB7261}" type="pres">
      <dgm:prSet presAssocID="{C287E545-55C3-9E47-A05B-DD1E59D1FE55}" presName="node" presStyleLbl="node1" presStyleIdx="1" presStyleCnt="6" custScaleX="131831" custScaleY="99933" custRadScaleRad="160404" custRadScaleInc="-5480">
        <dgm:presLayoutVars>
          <dgm:bulletEnabled val="1"/>
        </dgm:presLayoutVars>
      </dgm:prSet>
      <dgm:spPr/>
    </dgm:pt>
    <dgm:pt modelId="{7A589E9B-E93D-41CC-84A3-F09EA9C94533}" type="pres">
      <dgm:prSet presAssocID="{E6148690-FAF9-4129-A928-75EE602B6100}" presName="parTrans" presStyleLbl="sibTrans2D1" presStyleIdx="2" presStyleCnt="6"/>
      <dgm:spPr/>
    </dgm:pt>
    <dgm:pt modelId="{9C7A9FB9-A89B-42F7-BD61-066EAEBFD4D0}" type="pres">
      <dgm:prSet presAssocID="{E6148690-FAF9-4129-A928-75EE602B6100}" presName="connectorText" presStyleLbl="sibTrans2D1" presStyleIdx="2" presStyleCnt="6"/>
      <dgm:spPr/>
    </dgm:pt>
    <dgm:pt modelId="{3117EAA1-7B73-4451-ABC9-9F593A74DBA8}" type="pres">
      <dgm:prSet presAssocID="{B2684E4A-B5E2-44A3-BC42-6825DA5CDFAF}" presName="node" presStyleLbl="node1" presStyleIdx="2" presStyleCnt="6" custScaleX="135640" custScaleY="108830" custRadScaleRad="134005" custRadScaleInc="-54402">
        <dgm:presLayoutVars>
          <dgm:bulletEnabled val="1"/>
        </dgm:presLayoutVars>
      </dgm:prSet>
      <dgm:spPr/>
    </dgm:pt>
    <dgm:pt modelId="{A499E789-FE5A-4E47-98BE-79FE73609B6F}" type="pres">
      <dgm:prSet presAssocID="{C4C6037E-748B-41A1-AE83-2B72C766D802}" presName="parTrans" presStyleLbl="sibTrans2D1" presStyleIdx="3" presStyleCnt="6"/>
      <dgm:spPr/>
    </dgm:pt>
    <dgm:pt modelId="{A9F0B6B5-B200-40E3-B286-0C227BCE3DEC}" type="pres">
      <dgm:prSet presAssocID="{C4C6037E-748B-41A1-AE83-2B72C766D802}" presName="connectorText" presStyleLbl="sibTrans2D1" presStyleIdx="3" presStyleCnt="6"/>
      <dgm:spPr/>
    </dgm:pt>
    <dgm:pt modelId="{E70DF98C-994D-4070-8DBF-C9C198124141}" type="pres">
      <dgm:prSet presAssocID="{28C9A6D8-2449-4ED3-B029-924A9002B1DA}" presName="node" presStyleLbl="node1" presStyleIdx="3" presStyleCnt="6" custScaleX="182058" custScaleY="105198">
        <dgm:presLayoutVars>
          <dgm:bulletEnabled val="1"/>
        </dgm:presLayoutVars>
      </dgm:prSet>
      <dgm:spPr/>
    </dgm:pt>
    <dgm:pt modelId="{5BEFC21B-D717-42E7-BA13-ED37945B5236}" type="pres">
      <dgm:prSet presAssocID="{5ABF10E1-0A09-45B7-9627-F3732F7E6A56}" presName="parTrans" presStyleLbl="sibTrans2D1" presStyleIdx="4" presStyleCnt="6"/>
      <dgm:spPr/>
    </dgm:pt>
    <dgm:pt modelId="{502F079E-28BC-4031-B304-385A9F8A79BC}" type="pres">
      <dgm:prSet presAssocID="{5ABF10E1-0A09-45B7-9627-F3732F7E6A56}" presName="connectorText" presStyleLbl="sibTrans2D1" presStyleIdx="4" presStyleCnt="6"/>
      <dgm:spPr/>
    </dgm:pt>
    <dgm:pt modelId="{C361D2D4-4519-40AA-9883-A6E88600387A}" type="pres">
      <dgm:prSet presAssocID="{5914B152-9B28-4F75-A327-443590787060}" presName="node" presStyleLbl="node1" presStyleIdx="4" presStyleCnt="6" custScaleX="150925" custScaleY="119884" custRadScaleRad="145456" custRadScaleInc="41242">
        <dgm:presLayoutVars>
          <dgm:bulletEnabled val="1"/>
        </dgm:presLayoutVars>
      </dgm:prSet>
      <dgm:spPr/>
    </dgm:pt>
    <dgm:pt modelId="{2FF9EAF9-1412-8A40-91EC-50D30CFC6301}" type="pres">
      <dgm:prSet presAssocID="{AE6FE3BD-73F7-E446-84EE-CD80B3B70742}" presName="parTrans" presStyleLbl="sibTrans2D1" presStyleIdx="5" presStyleCnt="6"/>
      <dgm:spPr/>
    </dgm:pt>
    <dgm:pt modelId="{DC161C90-ECB9-9C41-BD9C-970D45BBAC9B}" type="pres">
      <dgm:prSet presAssocID="{AE6FE3BD-73F7-E446-84EE-CD80B3B70742}" presName="connectorText" presStyleLbl="sibTrans2D1" presStyleIdx="5" presStyleCnt="6"/>
      <dgm:spPr/>
    </dgm:pt>
    <dgm:pt modelId="{9B5D05F6-1C52-2049-8B7C-60F7FF297E90}" type="pres">
      <dgm:prSet presAssocID="{6886B6D7-B350-974E-93AC-D5B3887CE3DF}" presName="node" presStyleLbl="node1" presStyleIdx="5" presStyleCnt="6" custScaleX="162375" custScaleY="120823" custRadScaleRad="149235" custRadScaleInc="-9124">
        <dgm:presLayoutVars>
          <dgm:bulletEnabled val="1"/>
        </dgm:presLayoutVars>
      </dgm:prSet>
      <dgm:spPr/>
    </dgm:pt>
  </dgm:ptLst>
  <dgm:cxnLst>
    <dgm:cxn modelId="{57D38B03-B892-40D9-9A0D-DA8B0CE47660}" type="presOf" srcId="{C4C6037E-748B-41A1-AE83-2B72C766D802}" destId="{A499E789-FE5A-4E47-98BE-79FE73609B6F}" srcOrd="0" destOrd="0" presId="urn:microsoft.com/office/officeart/2005/8/layout/radial5"/>
    <dgm:cxn modelId="{772E8B04-E96A-41FB-B6DB-3CB06FED47C7}" srcId="{67B8C6A4-8EBE-0949-9218-39F4AB562309}" destId="{5914B152-9B28-4F75-A327-443590787060}" srcOrd="4" destOrd="0" parTransId="{5ABF10E1-0A09-45B7-9627-F3732F7E6A56}" sibTransId="{AB792DBD-55B3-465D-A417-94BF1FBA02A9}"/>
    <dgm:cxn modelId="{87BFD80B-6BDB-014A-BE9E-14204ADA5413}" srcId="{67B8C6A4-8EBE-0949-9218-39F4AB562309}" destId="{6886B6D7-B350-974E-93AC-D5B3887CE3DF}" srcOrd="5" destOrd="0" parTransId="{AE6FE3BD-73F7-E446-84EE-CD80B3B70742}" sibTransId="{62B07B37-9CE4-714D-9028-82F667DCBA26}"/>
    <dgm:cxn modelId="{443D5913-B801-464B-8BCD-181D9FE9D7AF}" type="presOf" srcId="{DDF7A61B-AA65-8D43-BE5B-223EB642725F}" destId="{A71322F9-823C-4546-BD29-5C40401CBE6A}" srcOrd="0" destOrd="0" presId="urn:microsoft.com/office/officeart/2005/8/layout/radial5"/>
    <dgm:cxn modelId="{96BB5230-F407-C447-8461-2D471A684C60}" srcId="{67B8C6A4-8EBE-0949-9218-39F4AB562309}" destId="{C287E545-55C3-9E47-A05B-DD1E59D1FE55}" srcOrd="1" destOrd="0" parTransId="{95BEFC33-D107-9849-B619-CD01E3A83F07}" sibTransId="{99390659-1F5C-BB4F-A9E1-12D1E86AC7B9}"/>
    <dgm:cxn modelId="{2135AC36-CD30-4C66-808F-B7525B87B36A}" type="presOf" srcId="{5ABF10E1-0A09-45B7-9627-F3732F7E6A56}" destId="{502F079E-28BC-4031-B304-385A9F8A79BC}" srcOrd="1" destOrd="0" presId="urn:microsoft.com/office/officeart/2005/8/layout/radial5"/>
    <dgm:cxn modelId="{2C5C0E45-9EC5-2849-87A2-C9B144C899F9}" type="presOf" srcId="{C287E545-55C3-9E47-A05B-DD1E59D1FE55}" destId="{F8B3F1C4-6321-5A4C-8A69-283AB0CB7261}" srcOrd="0" destOrd="0" presId="urn:microsoft.com/office/officeart/2005/8/layout/radial5"/>
    <dgm:cxn modelId="{3ED8876B-95C7-468B-A59A-A498090823CA}" type="presOf" srcId="{B2684E4A-B5E2-44A3-BC42-6825DA5CDFAF}" destId="{3117EAA1-7B73-4451-ABC9-9F593A74DBA8}" srcOrd="0" destOrd="0" presId="urn:microsoft.com/office/officeart/2005/8/layout/radial5"/>
    <dgm:cxn modelId="{B255D16C-F306-1242-B62B-835B8EA62787}" type="presOf" srcId="{D51AA9E3-5416-CE48-8E29-D125257C75C4}" destId="{B959A405-F6E4-D244-9F31-9CA3461426C4}" srcOrd="0" destOrd="0" presId="urn:microsoft.com/office/officeart/2005/8/layout/radial5"/>
    <dgm:cxn modelId="{1A9FE16D-2B6B-4725-972F-F728A3A2E360}" type="presOf" srcId="{5ABF10E1-0A09-45B7-9627-F3732F7E6A56}" destId="{5BEFC21B-D717-42E7-BA13-ED37945B5236}" srcOrd="0" destOrd="0" presId="urn:microsoft.com/office/officeart/2005/8/layout/radial5"/>
    <dgm:cxn modelId="{EF8F224E-DB37-EC42-9AD3-627CCFD40CEC}" srcId="{DDF7A61B-AA65-8D43-BE5B-223EB642725F}" destId="{67B8C6A4-8EBE-0949-9218-39F4AB562309}" srcOrd="0" destOrd="0" parTransId="{ED2A6829-F9A6-9B48-81BE-21A8533B6B1E}" sibTransId="{A3E632A2-2BA2-7846-92C0-5FE6BCC68C47}"/>
    <dgm:cxn modelId="{0648414F-B624-EA47-9BA5-F2A3A3E088CF}" type="presOf" srcId="{D51AA9E3-5416-CE48-8E29-D125257C75C4}" destId="{E22EF6A2-F8DF-044E-AA8C-BD05215676A6}" srcOrd="1" destOrd="0" presId="urn:microsoft.com/office/officeart/2005/8/layout/radial5"/>
    <dgm:cxn modelId="{9CA1EE71-BB7E-D842-A71C-816C06198F69}" type="presOf" srcId="{95BEFC33-D107-9849-B619-CD01E3A83F07}" destId="{33F1A548-5188-0341-8592-22AE44C4669D}" srcOrd="1" destOrd="0" presId="urn:microsoft.com/office/officeart/2005/8/layout/radial5"/>
    <dgm:cxn modelId="{01073C72-C8C2-4FF0-AF88-CB4AD4AD3B71}" type="presOf" srcId="{28C9A6D8-2449-4ED3-B029-924A9002B1DA}" destId="{E70DF98C-994D-4070-8DBF-C9C198124141}" srcOrd="0" destOrd="0" presId="urn:microsoft.com/office/officeart/2005/8/layout/radial5"/>
    <dgm:cxn modelId="{3A12C554-028E-41C2-8D67-2DBBFF815CC6}" srcId="{67B8C6A4-8EBE-0949-9218-39F4AB562309}" destId="{B2684E4A-B5E2-44A3-BC42-6825DA5CDFAF}" srcOrd="2" destOrd="0" parTransId="{E6148690-FAF9-4129-A928-75EE602B6100}" sibTransId="{A0A7577D-80F1-4A23-AEA7-1B60E42BCAF4}"/>
    <dgm:cxn modelId="{B2777E58-6C53-EC45-9339-8DC0DBFA99AE}" type="presOf" srcId="{6886B6D7-B350-974E-93AC-D5B3887CE3DF}" destId="{9B5D05F6-1C52-2049-8B7C-60F7FF297E90}" srcOrd="0" destOrd="0" presId="urn:microsoft.com/office/officeart/2005/8/layout/radial5"/>
    <dgm:cxn modelId="{C7B18480-1BB2-4D6E-BA45-312F3390A283}" type="presOf" srcId="{E6148690-FAF9-4129-A928-75EE602B6100}" destId="{7A589E9B-E93D-41CC-84A3-F09EA9C94533}" srcOrd="0" destOrd="0" presId="urn:microsoft.com/office/officeart/2005/8/layout/radial5"/>
    <dgm:cxn modelId="{6BAB6C95-BF93-6542-B703-E4DAA2A94E33}" srcId="{67B8C6A4-8EBE-0949-9218-39F4AB562309}" destId="{80B4FC26-8650-D349-9326-F66F680B3682}" srcOrd="0" destOrd="0" parTransId="{D51AA9E3-5416-CE48-8E29-D125257C75C4}" sibTransId="{21165D9B-61DA-EA44-9C5B-5D88302EF987}"/>
    <dgm:cxn modelId="{7BC501A7-793D-480A-A89C-B7BA8E3A6231}" srcId="{67B8C6A4-8EBE-0949-9218-39F4AB562309}" destId="{28C9A6D8-2449-4ED3-B029-924A9002B1DA}" srcOrd="3" destOrd="0" parTransId="{C4C6037E-748B-41A1-AE83-2B72C766D802}" sibTransId="{323F22BC-DCBA-4707-9FEE-EB6459B0441B}"/>
    <dgm:cxn modelId="{3E3EFDAD-0D8D-E147-BF29-218A8E19C36B}" type="presOf" srcId="{67B8C6A4-8EBE-0949-9218-39F4AB562309}" destId="{2B069060-6912-AD4B-9F65-DC288598E409}" srcOrd="0" destOrd="0" presId="urn:microsoft.com/office/officeart/2005/8/layout/radial5"/>
    <dgm:cxn modelId="{D2CDCDAF-5F33-6C46-9DE3-23101AF50903}" type="presOf" srcId="{AE6FE3BD-73F7-E446-84EE-CD80B3B70742}" destId="{DC161C90-ECB9-9C41-BD9C-970D45BBAC9B}" srcOrd="1" destOrd="0" presId="urn:microsoft.com/office/officeart/2005/8/layout/radial5"/>
    <dgm:cxn modelId="{A56AB3BA-D11D-4C87-AB39-4452079F9E66}" type="presOf" srcId="{C4C6037E-748B-41A1-AE83-2B72C766D802}" destId="{A9F0B6B5-B200-40E3-B286-0C227BCE3DEC}" srcOrd="1" destOrd="0" presId="urn:microsoft.com/office/officeart/2005/8/layout/radial5"/>
    <dgm:cxn modelId="{95A4AEE0-B435-4EE1-B0BD-69DEA1C81A54}" type="presOf" srcId="{5914B152-9B28-4F75-A327-443590787060}" destId="{C361D2D4-4519-40AA-9883-A6E88600387A}" srcOrd="0" destOrd="0" presId="urn:microsoft.com/office/officeart/2005/8/layout/radial5"/>
    <dgm:cxn modelId="{0CAEA6E6-F489-A740-98F1-2DAA2BBD75B7}" type="presOf" srcId="{AE6FE3BD-73F7-E446-84EE-CD80B3B70742}" destId="{2FF9EAF9-1412-8A40-91EC-50D30CFC6301}" srcOrd="0" destOrd="0" presId="urn:microsoft.com/office/officeart/2005/8/layout/radial5"/>
    <dgm:cxn modelId="{FA3A48E7-BB0A-AD49-B89D-2E0B5028ECC4}" type="presOf" srcId="{95BEFC33-D107-9849-B619-CD01E3A83F07}" destId="{6148FCAE-B801-C341-A2C0-8B11DB4A6A1C}" srcOrd="0" destOrd="0" presId="urn:microsoft.com/office/officeart/2005/8/layout/radial5"/>
    <dgm:cxn modelId="{65ACF6F7-0718-C24A-A213-5D26DA1A8FCC}" type="presOf" srcId="{80B4FC26-8650-D349-9326-F66F680B3682}" destId="{D89C0C0D-0EEA-4E43-96D9-D984AACB9D23}" srcOrd="0" destOrd="0" presId="urn:microsoft.com/office/officeart/2005/8/layout/radial5"/>
    <dgm:cxn modelId="{F9A6EFFC-A377-4417-A0F2-78E22CE0F7E4}" type="presOf" srcId="{E6148690-FAF9-4129-A928-75EE602B6100}" destId="{9C7A9FB9-A89B-42F7-BD61-066EAEBFD4D0}" srcOrd="1" destOrd="0" presId="urn:microsoft.com/office/officeart/2005/8/layout/radial5"/>
    <dgm:cxn modelId="{14542835-9511-0846-8098-ED001D67EB8C}" type="presParOf" srcId="{A71322F9-823C-4546-BD29-5C40401CBE6A}" destId="{2B069060-6912-AD4B-9F65-DC288598E409}" srcOrd="0" destOrd="0" presId="urn:microsoft.com/office/officeart/2005/8/layout/radial5"/>
    <dgm:cxn modelId="{37597DEF-B5EA-344C-BE07-D85425B1B2DC}" type="presParOf" srcId="{A71322F9-823C-4546-BD29-5C40401CBE6A}" destId="{B959A405-F6E4-D244-9F31-9CA3461426C4}" srcOrd="1" destOrd="0" presId="urn:microsoft.com/office/officeart/2005/8/layout/radial5"/>
    <dgm:cxn modelId="{55000A54-46C7-AA45-88EB-B5292534F9A5}" type="presParOf" srcId="{B959A405-F6E4-D244-9F31-9CA3461426C4}" destId="{E22EF6A2-F8DF-044E-AA8C-BD05215676A6}" srcOrd="0" destOrd="0" presId="urn:microsoft.com/office/officeart/2005/8/layout/radial5"/>
    <dgm:cxn modelId="{6D75B649-EEC3-9A45-BABE-1998D4301327}" type="presParOf" srcId="{A71322F9-823C-4546-BD29-5C40401CBE6A}" destId="{D89C0C0D-0EEA-4E43-96D9-D984AACB9D23}" srcOrd="2" destOrd="0" presId="urn:microsoft.com/office/officeart/2005/8/layout/radial5"/>
    <dgm:cxn modelId="{39703D18-5C09-5641-8595-C5A37FB0C8AF}" type="presParOf" srcId="{A71322F9-823C-4546-BD29-5C40401CBE6A}" destId="{6148FCAE-B801-C341-A2C0-8B11DB4A6A1C}" srcOrd="3" destOrd="0" presId="urn:microsoft.com/office/officeart/2005/8/layout/radial5"/>
    <dgm:cxn modelId="{6060E9AB-152F-B542-A059-2E4F2A70D8DD}" type="presParOf" srcId="{6148FCAE-B801-C341-A2C0-8B11DB4A6A1C}" destId="{33F1A548-5188-0341-8592-22AE44C4669D}" srcOrd="0" destOrd="0" presId="urn:microsoft.com/office/officeart/2005/8/layout/radial5"/>
    <dgm:cxn modelId="{916CC2A1-9908-F348-BE6C-2C57EBBE4700}" type="presParOf" srcId="{A71322F9-823C-4546-BD29-5C40401CBE6A}" destId="{F8B3F1C4-6321-5A4C-8A69-283AB0CB7261}" srcOrd="4" destOrd="0" presId="urn:microsoft.com/office/officeart/2005/8/layout/radial5"/>
    <dgm:cxn modelId="{E9B1AAEB-C239-446B-81B4-D0F1106D45C9}" type="presParOf" srcId="{A71322F9-823C-4546-BD29-5C40401CBE6A}" destId="{7A589E9B-E93D-41CC-84A3-F09EA9C94533}" srcOrd="5" destOrd="0" presId="urn:microsoft.com/office/officeart/2005/8/layout/radial5"/>
    <dgm:cxn modelId="{D2984F03-8F00-4045-AEF6-9676C427CB61}" type="presParOf" srcId="{7A589E9B-E93D-41CC-84A3-F09EA9C94533}" destId="{9C7A9FB9-A89B-42F7-BD61-066EAEBFD4D0}" srcOrd="0" destOrd="0" presId="urn:microsoft.com/office/officeart/2005/8/layout/radial5"/>
    <dgm:cxn modelId="{095344D8-C9F2-489D-A961-8D49618AAFC4}" type="presParOf" srcId="{A71322F9-823C-4546-BD29-5C40401CBE6A}" destId="{3117EAA1-7B73-4451-ABC9-9F593A74DBA8}" srcOrd="6" destOrd="0" presId="urn:microsoft.com/office/officeart/2005/8/layout/radial5"/>
    <dgm:cxn modelId="{B8644736-B6DE-454C-A382-1669BF2378F6}" type="presParOf" srcId="{A71322F9-823C-4546-BD29-5C40401CBE6A}" destId="{A499E789-FE5A-4E47-98BE-79FE73609B6F}" srcOrd="7" destOrd="0" presId="urn:microsoft.com/office/officeart/2005/8/layout/radial5"/>
    <dgm:cxn modelId="{874A8058-E4F6-4AE7-8B51-4D29EB9788D8}" type="presParOf" srcId="{A499E789-FE5A-4E47-98BE-79FE73609B6F}" destId="{A9F0B6B5-B200-40E3-B286-0C227BCE3DEC}" srcOrd="0" destOrd="0" presId="urn:microsoft.com/office/officeart/2005/8/layout/radial5"/>
    <dgm:cxn modelId="{0614A9A2-64F9-4F1C-BA70-042FC271C47C}" type="presParOf" srcId="{A71322F9-823C-4546-BD29-5C40401CBE6A}" destId="{E70DF98C-994D-4070-8DBF-C9C198124141}" srcOrd="8" destOrd="0" presId="urn:microsoft.com/office/officeart/2005/8/layout/radial5"/>
    <dgm:cxn modelId="{8C9109D1-335F-4D6C-8398-2950D6E9CF03}" type="presParOf" srcId="{A71322F9-823C-4546-BD29-5C40401CBE6A}" destId="{5BEFC21B-D717-42E7-BA13-ED37945B5236}" srcOrd="9" destOrd="0" presId="urn:microsoft.com/office/officeart/2005/8/layout/radial5"/>
    <dgm:cxn modelId="{6EDA908C-8810-4481-B0D1-017D3EEDF0D2}" type="presParOf" srcId="{5BEFC21B-D717-42E7-BA13-ED37945B5236}" destId="{502F079E-28BC-4031-B304-385A9F8A79BC}" srcOrd="0" destOrd="0" presId="urn:microsoft.com/office/officeart/2005/8/layout/radial5"/>
    <dgm:cxn modelId="{720CA35B-9F3A-4B18-9987-AC0E4EBACA8B}" type="presParOf" srcId="{A71322F9-823C-4546-BD29-5C40401CBE6A}" destId="{C361D2D4-4519-40AA-9883-A6E88600387A}" srcOrd="10" destOrd="0" presId="urn:microsoft.com/office/officeart/2005/8/layout/radial5"/>
    <dgm:cxn modelId="{878C2C8F-A40E-334A-A7F0-27470206647A}" type="presParOf" srcId="{A71322F9-823C-4546-BD29-5C40401CBE6A}" destId="{2FF9EAF9-1412-8A40-91EC-50D30CFC6301}" srcOrd="11" destOrd="0" presId="urn:microsoft.com/office/officeart/2005/8/layout/radial5"/>
    <dgm:cxn modelId="{D0B94AFE-35FD-BE49-90C2-A6A55B234973}" type="presParOf" srcId="{2FF9EAF9-1412-8A40-91EC-50D30CFC6301}" destId="{DC161C90-ECB9-9C41-BD9C-970D45BBAC9B}" srcOrd="0" destOrd="0" presId="urn:microsoft.com/office/officeart/2005/8/layout/radial5"/>
    <dgm:cxn modelId="{600883A7-E88C-2548-BA12-8097A1A68F7D}" type="presParOf" srcId="{A71322F9-823C-4546-BD29-5C40401CBE6A}" destId="{9B5D05F6-1C52-2049-8B7C-60F7FF297E90}" srcOrd="12" destOrd="0" presId="urn:microsoft.com/office/officeart/2005/8/layout/radial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C5128-A0B5-1D45-AA8F-35AD2077939E}" type="doc">
      <dgm:prSet loTypeId="urn:microsoft.com/office/officeart/2005/8/layout/chevron2" loCatId="" qsTypeId="urn:microsoft.com/office/officeart/2005/8/quickstyle/simple1" qsCatId="simple" csTypeId="urn:microsoft.com/office/officeart/2005/8/colors/colorful4" csCatId="colorful" phldr="1"/>
      <dgm:spPr/>
      <dgm:t>
        <a:bodyPr/>
        <a:lstStyle/>
        <a:p>
          <a:endParaRPr lang="es-ES"/>
        </a:p>
      </dgm:t>
    </dgm:pt>
    <dgm:pt modelId="{EDE090EF-FD3D-AC40-9B18-E14822EB7EBB}">
      <dgm:prSet phldrT="[Texto]" custT="1"/>
      <dgm:spPr/>
      <dgm:t>
        <a:bodyPr/>
        <a:lstStyle/>
        <a:p>
          <a:r>
            <a:rPr lang="es-ES" sz="800" b="1" dirty="0"/>
            <a:t>Técnica</a:t>
          </a:r>
        </a:p>
      </dgm:t>
    </dgm:pt>
    <dgm:pt modelId="{4B8E2334-A90D-F746-8C26-94F1D0E3605C}" type="parTrans" cxnId="{A08CDD59-37BA-5840-A173-7EE0EDAEE5D1}">
      <dgm:prSet/>
      <dgm:spPr/>
      <dgm:t>
        <a:bodyPr/>
        <a:lstStyle/>
        <a:p>
          <a:endParaRPr lang="es-ES" sz="2000"/>
        </a:p>
      </dgm:t>
    </dgm:pt>
    <dgm:pt modelId="{682AC55C-02BE-F64D-A1CC-07B1CC095817}" type="sibTrans" cxnId="{A08CDD59-37BA-5840-A173-7EE0EDAEE5D1}">
      <dgm:prSet/>
      <dgm:spPr/>
      <dgm:t>
        <a:bodyPr/>
        <a:lstStyle/>
        <a:p>
          <a:endParaRPr lang="es-ES" sz="2000"/>
        </a:p>
      </dgm:t>
    </dgm:pt>
    <dgm:pt modelId="{1467CF68-2B7D-094B-905B-03D9B6071D42}">
      <dgm:prSet phldrT="[Texto]" custT="1"/>
      <dgm:spPr/>
      <dgm:t>
        <a:bodyPr/>
        <a:lstStyle/>
        <a:p>
          <a:pPr>
            <a:buNone/>
          </a:pPr>
          <a:r>
            <a:rPr lang="es-ES" sz="1000" dirty="0"/>
            <a:t>Todas las técnicas de estiramientos son válidas y efectivas, pero se recomiendan las </a:t>
          </a:r>
          <a:r>
            <a:rPr lang="es-ES" sz="1000" b="1" dirty="0"/>
            <a:t>técnicas estáticas</a:t>
          </a:r>
          <a:r>
            <a:rPr lang="es-ES" sz="1000" dirty="0"/>
            <a:t> por su facilidad, seguridad y menor riesgo de lesión. </a:t>
          </a:r>
        </a:p>
      </dgm:t>
    </dgm:pt>
    <dgm:pt modelId="{05062677-9B1B-8C48-A7AC-4A88E2D06C54}" type="parTrans" cxnId="{95FC43C8-9393-154C-860F-988F6CFA09C2}">
      <dgm:prSet/>
      <dgm:spPr/>
      <dgm:t>
        <a:bodyPr/>
        <a:lstStyle/>
        <a:p>
          <a:endParaRPr lang="es-ES" sz="2000"/>
        </a:p>
      </dgm:t>
    </dgm:pt>
    <dgm:pt modelId="{D165CCED-4920-744C-9800-E8A9475A969B}" type="sibTrans" cxnId="{95FC43C8-9393-154C-860F-988F6CFA09C2}">
      <dgm:prSet/>
      <dgm:spPr/>
      <dgm:t>
        <a:bodyPr/>
        <a:lstStyle/>
        <a:p>
          <a:endParaRPr lang="es-ES" sz="2000"/>
        </a:p>
      </dgm:t>
    </dgm:pt>
    <dgm:pt modelId="{ECBC2DE1-54FA-E944-8A94-847C292BA289}">
      <dgm:prSet phldrT="[Texto]" custT="1"/>
      <dgm:spPr/>
      <dgm:t>
        <a:bodyPr/>
        <a:lstStyle/>
        <a:p>
          <a:r>
            <a:rPr lang="es-ES" sz="800" b="1" dirty="0"/>
            <a:t>Intensidad</a:t>
          </a:r>
        </a:p>
      </dgm:t>
    </dgm:pt>
    <dgm:pt modelId="{BFD4C0FE-F1F4-184A-9620-F84AABCE608B}" type="parTrans" cxnId="{A000AA66-BF4D-0341-90E4-64E09463563A}">
      <dgm:prSet/>
      <dgm:spPr/>
      <dgm:t>
        <a:bodyPr/>
        <a:lstStyle/>
        <a:p>
          <a:endParaRPr lang="es-ES" sz="2000"/>
        </a:p>
      </dgm:t>
    </dgm:pt>
    <dgm:pt modelId="{597CB087-53E0-C943-8FB8-290E2FD7F4DF}" type="sibTrans" cxnId="{A000AA66-BF4D-0341-90E4-64E09463563A}">
      <dgm:prSet/>
      <dgm:spPr/>
      <dgm:t>
        <a:bodyPr/>
        <a:lstStyle/>
        <a:p>
          <a:endParaRPr lang="es-ES" sz="2000"/>
        </a:p>
      </dgm:t>
    </dgm:pt>
    <dgm:pt modelId="{BE068841-57A2-8E4E-91B7-BDF993F7C866}">
      <dgm:prSet phldrT="[Texto]" custT="1"/>
      <dgm:spPr/>
      <dgm:t>
        <a:bodyPr/>
        <a:lstStyle/>
        <a:p>
          <a:pPr>
            <a:buNone/>
          </a:pPr>
          <a:r>
            <a:rPr lang="es-ES" sz="1000" b="1" dirty="0"/>
            <a:t>Dos o tres días por semana </a:t>
          </a:r>
          <a:r>
            <a:rPr lang="es-ES" sz="1000" dirty="0"/>
            <a:t>de los principales grupos musculares.</a:t>
          </a:r>
        </a:p>
      </dgm:t>
    </dgm:pt>
    <dgm:pt modelId="{A241950A-4968-C94F-A8D1-A840EF17E9AA}" type="parTrans" cxnId="{A0741C6D-4C62-C944-926B-A5F2C1050F59}">
      <dgm:prSet/>
      <dgm:spPr/>
      <dgm:t>
        <a:bodyPr/>
        <a:lstStyle/>
        <a:p>
          <a:endParaRPr lang="es-ES" sz="2000"/>
        </a:p>
      </dgm:t>
    </dgm:pt>
    <dgm:pt modelId="{A1750224-AF0D-4C4F-AAB6-FE9D87545D9C}" type="sibTrans" cxnId="{A0741C6D-4C62-C944-926B-A5F2C1050F59}">
      <dgm:prSet/>
      <dgm:spPr/>
      <dgm:t>
        <a:bodyPr/>
        <a:lstStyle/>
        <a:p>
          <a:endParaRPr lang="es-ES" sz="2000"/>
        </a:p>
      </dgm:t>
    </dgm:pt>
    <dgm:pt modelId="{79EC601E-BDFD-9446-9875-4A2D32455D40}">
      <dgm:prSet phldrT="[Texto]" custT="1"/>
      <dgm:spPr/>
      <dgm:t>
        <a:bodyPr/>
        <a:lstStyle/>
        <a:p>
          <a:r>
            <a:rPr lang="es-ES" sz="800" b="1" dirty="0"/>
            <a:t>Repeticiones y tiempo</a:t>
          </a:r>
        </a:p>
      </dgm:t>
    </dgm:pt>
    <dgm:pt modelId="{780ED757-5DDF-FA43-9B51-D207B249E964}" type="parTrans" cxnId="{573E1811-EE4B-3A4D-BFA8-2DCC9E88C696}">
      <dgm:prSet/>
      <dgm:spPr/>
      <dgm:t>
        <a:bodyPr/>
        <a:lstStyle/>
        <a:p>
          <a:endParaRPr lang="es-ES" sz="2000"/>
        </a:p>
      </dgm:t>
    </dgm:pt>
    <dgm:pt modelId="{2CA89A54-DB5F-F447-8453-FA594745D758}" type="sibTrans" cxnId="{573E1811-EE4B-3A4D-BFA8-2DCC9E88C696}">
      <dgm:prSet/>
      <dgm:spPr/>
      <dgm:t>
        <a:bodyPr/>
        <a:lstStyle/>
        <a:p>
          <a:endParaRPr lang="es-ES" sz="2000"/>
        </a:p>
      </dgm:t>
    </dgm:pt>
    <dgm:pt modelId="{8D4AF9EF-6159-3448-AF8C-F2759D745B16}">
      <dgm:prSet phldrT="[Texto]" custT="1"/>
      <dgm:spPr/>
      <dgm:t>
        <a:bodyPr/>
        <a:lstStyle/>
        <a:p>
          <a:pPr>
            <a:buNone/>
          </a:pPr>
          <a:r>
            <a:rPr lang="es-ES" sz="1000" dirty="0"/>
            <a:t>Se recomienda </a:t>
          </a:r>
          <a:r>
            <a:rPr lang="es-ES" sz="1000" b="1" dirty="0"/>
            <a:t>comenzar</a:t>
          </a:r>
          <a:r>
            <a:rPr lang="es-ES" sz="1000" dirty="0"/>
            <a:t> con tiempos de estiramientos cortos e ir </a:t>
          </a:r>
          <a:r>
            <a:rPr lang="es-ES" sz="1000" b="1" dirty="0"/>
            <a:t>aumentando</a:t>
          </a:r>
          <a:r>
            <a:rPr lang="es-ES" sz="1000" dirty="0"/>
            <a:t> el número de ejercicios o repeticiones; y frecuencia semanal; y por último aumentar el tiempo de mantenimiento de cada posición.</a:t>
          </a:r>
        </a:p>
      </dgm:t>
    </dgm:pt>
    <dgm:pt modelId="{6E2EE7DC-4C8F-B64E-8A65-C7756DD42FE9}" type="parTrans" cxnId="{C17495D7-6DEF-D24D-AB96-5F4913BAB578}">
      <dgm:prSet/>
      <dgm:spPr/>
      <dgm:t>
        <a:bodyPr/>
        <a:lstStyle/>
        <a:p>
          <a:endParaRPr lang="es-ES" sz="2000"/>
        </a:p>
      </dgm:t>
    </dgm:pt>
    <dgm:pt modelId="{704404F8-AD55-BF4B-A498-1A1F4DF8F341}" type="sibTrans" cxnId="{C17495D7-6DEF-D24D-AB96-5F4913BAB578}">
      <dgm:prSet/>
      <dgm:spPr/>
      <dgm:t>
        <a:bodyPr/>
        <a:lstStyle/>
        <a:p>
          <a:endParaRPr lang="es-ES" sz="2000"/>
        </a:p>
      </dgm:t>
    </dgm:pt>
    <dgm:pt modelId="{28DE19BE-934C-4927-83D2-E7A86168FC88}">
      <dgm:prSet custT="1"/>
      <dgm:spPr/>
      <dgm:t>
        <a:bodyPr/>
        <a:lstStyle/>
        <a:p>
          <a:pPr>
            <a:buNone/>
          </a:pPr>
          <a:r>
            <a:rPr lang="es-ES" sz="1000" dirty="0"/>
            <a:t>Los estiramientos deben generar tensión </a:t>
          </a:r>
          <a:r>
            <a:rPr lang="es-ES" sz="1000" b="1" dirty="0"/>
            <a:t>o tirantez pero sin llegar a provocar dolor.</a:t>
          </a:r>
        </a:p>
      </dgm:t>
    </dgm:pt>
    <dgm:pt modelId="{2DBC0AA6-976E-491F-A8E9-030031F6AAC8}" type="parTrans" cxnId="{5A2EF639-B8F5-443C-BC3D-B7FAFA13D4D6}">
      <dgm:prSet/>
      <dgm:spPr/>
      <dgm:t>
        <a:bodyPr/>
        <a:lstStyle/>
        <a:p>
          <a:endParaRPr lang="es-ES" sz="2000"/>
        </a:p>
      </dgm:t>
    </dgm:pt>
    <dgm:pt modelId="{5E1FBA70-6242-42F2-B1E8-ECB1C7470B07}" type="sibTrans" cxnId="{5A2EF639-B8F5-443C-BC3D-B7FAFA13D4D6}">
      <dgm:prSet/>
      <dgm:spPr/>
      <dgm:t>
        <a:bodyPr/>
        <a:lstStyle/>
        <a:p>
          <a:endParaRPr lang="es-ES" sz="2000"/>
        </a:p>
      </dgm:t>
    </dgm:pt>
    <dgm:pt modelId="{2D0B7E32-71DA-4F9D-AD87-99CD6007C53A}">
      <dgm:prSet phldrT="[Texto]" custT="1"/>
      <dgm:spPr/>
      <dgm:t>
        <a:bodyPr/>
        <a:lstStyle/>
        <a:p>
          <a:r>
            <a:rPr lang="es-ES" sz="800" b="1" dirty="0"/>
            <a:t>Frecuencia</a:t>
          </a:r>
        </a:p>
      </dgm:t>
    </dgm:pt>
    <dgm:pt modelId="{B163CE32-217E-4D32-B776-9215E0079A09}" type="sibTrans" cxnId="{ACA37729-2402-4613-A48A-E24033888BCF}">
      <dgm:prSet/>
      <dgm:spPr/>
      <dgm:t>
        <a:bodyPr/>
        <a:lstStyle/>
        <a:p>
          <a:endParaRPr lang="es-ES" sz="2000"/>
        </a:p>
      </dgm:t>
    </dgm:pt>
    <dgm:pt modelId="{D9924CD3-60FB-4632-8C62-DA925FEE35CB}" type="parTrans" cxnId="{ACA37729-2402-4613-A48A-E24033888BCF}">
      <dgm:prSet/>
      <dgm:spPr/>
      <dgm:t>
        <a:bodyPr/>
        <a:lstStyle/>
        <a:p>
          <a:endParaRPr lang="es-ES" sz="2000"/>
        </a:p>
      </dgm:t>
    </dgm:pt>
    <dgm:pt modelId="{F255A104-9564-F84B-91EF-4AAF4B1B5370}">
      <dgm:prSet phldrT="[Texto]" custT="1"/>
      <dgm:spPr/>
      <dgm:t>
        <a:bodyPr/>
        <a:lstStyle/>
        <a:p>
          <a:r>
            <a:rPr lang="es-ES" sz="800" b="1" dirty="0"/>
            <a:t>Progresión</a:t>
          </a:r>
        </a:p>
      </dgm:t>
    </dgm:pt>
    <dgm:pt modelId="{8AB26084-F34E-8C47-96D3-13FC5B4EF76B}" type="sibTrans" cxnId="{1FAA5681-D048-FC46-860F-9044760453A0}">
      <dgm:prSet/>
      <dgm:spPr/>
      <dgm:t>
        <a:bodyPr/>
        <a:lstStyle/>
        <a:p>
          <a:endParaRPr lang="es-ES" sz="2000"/>
        </a:p>
      </dgm:t>
    </dgm:pt>
    <dgm:pt modelId="{B900AF0F-26D4-5041-93CC-9D2D673D58DD}" type="parTrans" cxnId="{1FAA5681-D048-FC46-860F-9044760453A0}">
      <dgm:prSet/>
      <dgm:spPr/>
      <dgm:t>
        <a:bodyPr/>
        <a:lstStyle/>
        <a:p>
          <a:endParaRPr lang="es-ES" sz="2000"/>
        </a:p>
      </dgm:t>
    </dgm:pt>
    <dgm:pt modelId="{7BAEE32E-78E5-4132-929C-922969E78395}">
      <dgm:prSet phldrT="[Texto]" custT="1"/>
      <dgm:spPr/>
      <dgm:t>
        <a:bodyPr/>
        <a:lstStyle/>
        <a:p>
          <a:r>
            <a:rPr lang="es-ES" sz="800" b="1" dirty="0"/>
            <a:t>Musculatura a atender con especial atención</a:t>
          </a:r>
        </a:p>
      </dgm:t>
    </dgm:pt>
    <dgm:pt modelId="{6029D540-2C25-4853-B3BD-3FA99B754626}" type="parTrans" cxnId="{B368B545-E527-4020-8706-3D3567EDFEDB}">
      <dgm:prSet/>
      <dgm:spPr/>
      <dgm:t>
        <a:bodyPr/>
        <a:lstStyle/>
        <a:p>
          <a:endParaRPr lang="es-ES" sz="2000"/>
        </a:p>
      </dgm:t>
    </dgm:pt>
    <dgm:pt modelId="{122E9AF9-B85A-457F-B0C1-B1FF560AFFF5}" type="sibTrans" cxnId="{B368B545-E527-4020-8706-3D3567EDFEDB}">
      <dgm:prSet/>
      <dgm:spPr/>
      <dgm:t>
        <a:bodyPr/>
        <a:lstStyle/>
        <a:p>
          <a:endParaRPr lang="es-ES" sz="2000"/>
        </a:p>
      </dgm:t>
    </dgm:pt>
    <dgm:pt modelId="{BA1F810A-3C6B-4F0F-9E0A-9C4CADD0DB72}">
      <dgm:prSet phldrT="[Texto]" custT="1"/>
      <dgm:spPr/>
      <dgm:t>
        <a:bodyPr/>
        <a:lstStyle/>
        <a:p>
          <a:pPr>
            <a:buNone/>
          </a:pPr>
          <a:r>
            <a:rPr lang="es-ES" sz="1000" dirty="0"/>
            <a:t>Parte superior de la espalda (</a:t>
          </a:r>
          <a:r>
            <a:rPr lang="es-ES" sz="1000" b="1" dirty="0"/>
            <a:t>pectoral</a:t>
          </a:r>
          <a:r>
            <a:rPr lang="es-ES" sz="1000" dirty="0"/>
            <a:t>), la parte inferior de la espalda (</a:t>
          </a:r>
          <a:r>
            <a:rPr lang="es-ES" sz="1000" b="1" dirty="0"/>
            <a:t>cuadrado lumbar, piramidal y musculatura paravertebral</a:t>
          </a:r>
          <a:r>
            <a:rPr lang="es-ES" sz="1000" dirty="0"/>
            <a:t>), la cadera (</a:t>
          </a:r>
          <a:r>
            <a:rPr lang="es-ES" sz="1000" b="1" dirty="0"/>
            <a:t>psoas-iliaco</a:t>
          </a:r>
          <a:r>
            <a:rPr lang="es-ES" sz="1000" dirty="0"/>
            <a:t>) y la parte posterior del muslo (</a:t>
          </a:r>
          <a:r>
            <a:rPr lang="es-ES" sz="1000" b="1" dirty="0"/>
            <a:t>musculatura </a:t>
          </a:r>
          <a:r>
            <a:rPr lang="es-ES" sz="1000" b="1" dirty="0" err="1"/>
            <a:t>isquiosural</a:t>
          </a:r>
          <a:r>
            <a:rPr lang="es-ES" sz="1000" dirty="0"/>
            <a:t>). </a:t>
          </a:r>
        </a:p>
      </dgm:t>
    </dgm:pt>
    <dgm:pt modelId="{83142E59-15BB-4E63-BE87-6A6A68D0035B}" type="parTrans" cxnId="{89D3CFC5-1999-41FC-AEFC-B647F3F27D7F}">
      <dgm:prSet/>
      <dgm:spPr/>
      <dgm:t>
        <a:bodyPr/>
        <a:lstStyle/>
        <a:p>
          <a:endParaRPr lang="es-ES" sz="2000"/>
        </a:p>
      </dgm:t>
    </dgm:pt>
    <dgm:pt modelId="{658322AF-18BD-469E-B0F9-7F4C96636230}" type="sibTrans" cxnId="{89D3CFC5-1999-41FC-AEFC-B647F3F27D7F}">
      <dgm:prSet/>
      <dgm:spPr/>
      <dgm:t>
        <a:bodyPr/>
        <a:lstStyle/>
        <a:p>
          <a:endParaRPr lang="es-ES" sz="2000"/>
        </a:p>
      </dgm:t>
    </dgm:pt>
    <dgm:pt modelId="{E8D28A93-0DA2-4F5F-B5A1-AF5E8EEB178E}">
      <dgm:prSet custT="1"/>
      <dgm:spPr/>
      <dgm:t>
        <a:bodyPr/>
        <a:lstStyle/>
        <a:p>
          <a:pPr>
            <a:buNone/>
          </a:pPr>
          <a:r>
            <a:rPr lang="es-ES" sz="1000" dirty="0"/>
            <a:t>Cuatro </a:t>
          </a:r>
          <a:r>
            <a:rPr lang="es-ES" sz="1000" b="1" dirty="0"/>
            <a:t>repeticiones</a:t>
          </a:r>
          <a:r>
            <a:rPr lang="es-ES" sz="1000" dirty="0"/>
            <a:t> de cada estiramiento durante 10 </a:t>
          </a:r>
          <a:r>
            <a:rPr lang="es-ES" sz="1000" b="1" dirty="0"/>
            <a:t>segundos</a:t>
          </a:r>
          <a:r>
            <a:rPr lang="es-ES" sz="1000" dirty="0"/>
            <a:t> para principiantes, tres repeticiones de cada estiramiento durante 15 segundos para personas con experiencia previa y tres repeticiones de 20-30 segundos de cada ejercicio para personas entrenadas</a:t>
          </a:r>
        </a:p>
      </dgm:t>
    </dgm:pt>
    <dgm:pt modelId="{A73054BF-FB7B-4AF2-A784-7FC8033B635B}" type="parTrans" cxnId="{0AAFD8A5-D9A4-4C84-9B96-98C8719743E4}">
      <dgm:prSet/>
      <dgm:spPr/>
      <dgm:t>
        <a:bodyPr/>
        <a:lstStyle/>
        <a:p>
          <a:endParaRPr lang="es-ES" sz="2000"/>
        </a:p>
      </dgm:t>
    </dgm:pt>
    <dgm:pt modelId="{FA75F8DF-D473-4416-A09A-A27DB281629F}" type="sibTrans" cxnId="{0AAFD8A5-D9A4-4C84-9B96-98C8719743E4}">
      <dgm:prSet/>
      <dgm:spPr/>
      <dgm:t>
        <a:bodyPr/>
        <a:lstStyle/>
        <a:p>
          <a:endParaRPr lang="es-ES" sz="2000"/>
        </a:p>
      </dgm:t>
    </dgm:pt>
    <dgm:pt modelId="{7C645859-9795-7E43-B870-74CEA173A699}" type="pres">
      <dgm:prSet presAssocID="{5B0C5128-A0B5-1D45-AA8F-35AD2077939E}" presName="linearFlow" presStyleCnt="0">
        <dgm:presLayoutVars>
          <dgm:dir/>
          <dgm:animLvl val="lvl"/>
          <dgm:resizeHandles val="exact"/>
        </dgm:presLayoutVars>
      </dgm:prSet>
      <dgm:spPr/>
    </dgm:pt>
    <dgm:pt modelId="{ADA2A136-8F4E-D744-BC3E-CE851DA14B14}" type="pres">
      <dgm:prSet presAssocID="{EDE090EF-FD3D-AC40-9B18-E14822EB7EBB}" presName="composite" presStyleCnt="0"/>
      <dgm:spPr/>
    </dgm:pt>
    <dgm:pt modelId="{DD6777ED-7EE1-F247-BC07-29BD95FED06D}" type="pres">
      <dgm:prSet presAssocID="{EDE090EF-FD3D-AC40-9B18-E14822EB7EBB}" presName="parentText" presStyleLbl="alignNode1" presStyleIdx="0" presStyleCnt="6">
        <dgm:presLayoutVars>
          <dgm:chMax val="1"/>
          <dgm:bulletEnabled val="1"/>
        </dgm:presLayoutVars>
      </dgm:prSet>
      <dgm:spPr/>
    </dgm:pt>
    <dgm:pt modelId="{467CA584-8B04-2641-BB7A-7927ED85892D}" type="pres">
      <dgm:prSet presAssocID="{EDE090EF-FD3D-AC40-9B18-E14822EB7EBB}" presName="descendantText" presStyleLbl="alignAcc1" presStyleIdx="0" presStyleCnt="6" custScaleY="93596">
        <dgm:presLayoutVars>
          <dgm:bulletEnabled val="1"/>
        </dgm:presLayoutVars>
      </dgm:prSet>
      <dgm:spPr/>
    </dgm:pt>
    <dgm:pt modelId="{C33598B2-1D62-2A47-A6ED-5C556BA3E8F2}" type="pres">
      <dgm:prSet presAssocID="{682AC55C-02BE-F64D-A1CC-07B1CC095817}" presName="sp" presStyleCnt="0"/>
      <dgm:spPr/>
    </dgm:pt>
    <dgm:pt modelId="{4CEDB2E8-7284-FE48-85F6-A18259161522}" type="pres">
      <dgm:prSet presAssocID="{ECBC2DE1-54FA-E944-8A94-847C292BA289}" presName="composite" presStyleCnt="0"/>
      <dgm:spPr/>
    </dgm:pt>
    <dgm:pt modelId="{0B8B1957-CE09-6D4F-BD8A-9BF91BF23424}" type="pres">
      <dgm:prSet presAssocID="{ECBC2DE1-54FA-E944-8A94-847C292BA289}" presName="parentText" presStyleLbl="alignNode1" presStyleIdx="1" presStyleCnt="6">
        <dgm:presLayoutVars>
          <dgm:chMax val="1"/>
          <dgm:bulletEnabled val="1"/>
        </dgm:presLayoutVars>
      </dgm:prSet>
      <dgm:spPr/>
    </dgm:pt>
    <dgm:pt modelId="{D78A963F-2814-6B4B-AD0D-7E86D0EB7378}" type="pres">
      <dgm:prSet presAssocID="{ECBC2DE1-54FA-E944-8A94-847C292BA289}" presName="descendantText" presStyleLbl="alignAcc1" presStyleIdx="1" presStyleCnt="6">
        <dgm:presLayoutVars>
          <dgm:bulletEnabled val="1"/>
        </dgm:presLayoutVars>
      </dgm:prSet>
      <dgm:spPr/>
    </dgm:pt>
    <dgm:pt modelId="{7492B1D0-F8BA-4C47-9B5C-31B1A377E7FA}" type="pres">
      <dgm:prSet presAssocID="{597CB087-53E0-C943-8FB8-290E2FD7F4DF}" presName="sp" presStyleCnt="0"/>
      <dgm:spPr/>
    </dgm:pt>
    <dgm:pt modelId="{B4922AC1-CE05-4EE7-9423-EAC5C6AC214D}" type="pres">
      <dgm:prSet presAssocID="{2D0B7E32-71DA-4F9D-AD87-99CD6007C53A}" presName="composite" presStyleCnt="0"/>
      <dgm:spPr/>
    </dgm:pt>
    <dgm:pt modelId="{2BB21EDB-E147-49CB-990E-EC27ADFFDB24}" type="pres">
      <dgm:prSet presAssocID="{2D0B7E32-71DA-4F9D-AD87-99CD6007C53A}" presName="parentText" presStyleLbl="alignNode1" presStyleIdx="2" presStyleCnt="6">
        <dgm:presLayoutVars>
          <dgm:chMax val="1"/>
          <dgm:bulletEnabled val="1"/>
        </dgm:presLayoutVars>
      </dgm:prSet>
      <dgm:spPr/>
    </dgm:pt>
    <dgm:pt modelId="{3022E02D-81B5-4A95-9E1D-A2775DBF5FB6}" type="pres">
      <dgm:prSet presAssocID="{2D0B7E32-71DA-4F9D-AD87-99CD6007C53A}" presName="descendantText" presStyleLbl="alignAcc1" presStyleIdx="2" presStyleCnt="6">
        <dgm:presLayoutVars>
          <dgm:bulletEnabled val="1"/>
        </dgm:presLayoutVars>
      </dgm:prSet>
      <dgm:spPr/>
    </dgm:pt>
    <dgm:pt modelId="{F8C2806F-14B1-4C46-BCD3-08ECE9BA5CFE}" type="pres">
      <dgm:prSet presAssocID="{B163CE32-217E-4D32-B776-9215E0079A09}" presName="sp" presStyleCnt="0"/>
      <dgm:spPr/>
    </dgm:pt>
    <dgm:pt modelId="{38269A67-6F54-4F67-8585-5F5B3378B144}" type="pres">
      <dgm:prSet presAssocID="{79EC601E-BDFD-9446-9875-4A2D32455D40}" presName="composite" presStyleCnt="0"/>
      <dgm:spPr/>
    </dgm:pt>
    <dgm:pt modelId="{B9A57DD4-D5CD-473D-AF5E-1F52AD9D64C2}" type="pres">
      <dgm:prSet presAssocID="{79EC601E-BDFD-9446-9875-4A2D32455D40}" presName="parentText" presStyleLbl="alignNode1" presStyleIdx="3" presStyleCnt="6">
        <dgm:presLayoutVars>
          <dgm:chMax val="1"/>
          <dgm:bulletEnabled val="1"/>
        </dgm:presLayoutVars>
      </dgm:prSet>
      <dgm:spPr/>
    </dgm:pt>
    <dgm:pt modelId="{2E13772F-DF25-45E4-88A4-A81BDFEB55AC}" type="pres">
      <dgm:prSet presAssocID="{79EC601E-BDFD-9446-9875-4A2D32455D40}" presName="descendantText" presStyleLbl="alignAcc1" presStyleIdx="3" presStyleCnt="6">
        <dgm:presLayoutVars>
          <dgm:bulletEnabled val="1"/>
        </dgm:presLayoutVars>
      </dgm:prSet>
      <dgm:spPr/>
    </dgm:pt>
    <dgm:pt modelId="{7C301859-1978-4DE0-B504-133A2E9F1407}" type="pres">
      <dgm:prSet presAssocID="{2CA89A54-DB5F-F447-8453-FA594745D758}" presName="sp" presStyleCnt="0"/>
      <dgm:spPr/>
    </dgm:pt>
    <dgm:pt modelId="{3EC04DD9-4CA1-0345-8232-F83D70420972}" type="pres">
      <dgm:prSet presAssocID="{F255A104-9564-F84B-91EF-4AAF4B1B5370}" presName="composite" presStyleCnt="0"/>
      <dgm:spPr/>
    </dgm:pt>
    <dgm:pt modelId="{F33BE9EB-9A30-2641-ADB3-10B72E912BDE}" type="pres">
      <dgm:prSet presAssocID="{F255A104-9564-F84B-91EF-4AAF4B1B5370}" presName="parentText" presStyleLbl="alignNode1" presStyleIdx="4" presStyleCnt="6">
        <dgm:presLayoutVars>
          <dgm:chMax val="1"/>
          <dgm:bulletEnabled val="1"/>
        </dgm:presLayoutVars>
      </dgm:prSet>
      <dgm:spPr/>
    </dgm:pt>
    <dgm:pt modelId="{9B2E4EBB-B6CD-F04C-ADFB-929EDAC904C8}" type="pres">
      <dgm:prSet presAssocID="{F255A104-9564-F84B-91EF-4AAF4B1B5370}" presName="descendantText" presStyleLbl="alignAcc1" presStyleIdx="4" presStyleCnt="6">
        <dgm:presLayoutVars>
          <dgm:bulletEnabled val="1"/>
        </dgm:presLayoutVars>
      </dgm:prSet>
      <dgm:spPr/>
    </dgm:pt>
    <dgm:pt modelId="{0D4220F5-9FF1-4EB5-9318-6B5D00C1EC8B}" type="pres">
      <dgm:prSet presAssocID="{8AB26084-F34E-8C47-96D3-13FC5B4EF76B}" presName="sp" presStyleCnt="0"/>
      <dgm:spPr/>
    </dgm:pt>
    <dgm:pt modelId="{A0C8161A-1CC3-4A49-8503-1ABA819FD247}" type="pres">
      <dgm:prSet presAssocID="{7BAEE32E-78E5-4132-929C-922969E78395}" presName="composite" presStyleCnt="0"/>
      <dgm:spPr/>
    </dgm:pt>
    <dgm:pt modelId="{AD27EF87-64BD-401E-AFED-2C3F49B36964}" type="pres">
      <dgm:prSet presAssocID="{7BAEE32E-78E5-4132-929C-922969E78395}" presName="parentText" presStyleLbl="alignNode1" presStyleIdx="5" presStyleCnt="6">
        <dgm:presLayoutVars>
          <dgm:chMax val="1"/>
          <dgm:bulletEnabled val="1"/>
        </dgm:presLayoutVars>
      </dgm:prSet>
      <dgm:spPr/>
    </dgm:pt>
    <dgm:pt modelId="{DC3E37E6-107B-418C-8EA5-ACEF0B96A261}" type="pres">
      <dgm:prSet presAssocID="{7BAEE32E-78E5-4132-929C-922969E78395}" presName="descendantText" presStyleLbl="alignAcc1" presStyleIdx="5" presStyleCnt="6">
        <dgm:presLayoutVars>
          <dgm:bulletEnabled val="1"/>
        </dgm:presLayoutVars>
      </dgm:prSet>
      <dgm:spPr/>
    </dgm:pt>
  </dgm:ptLst>
  <dgm:cxnLst>
    <dgm:cxn modelId="{94C3DA01-EB63-4263-8CCA-E0745D0F3A49}" type="presOf" srcId="{BA1F810A-3C6B-4F0F-9E0A-9C4CADD0DB72}" destId="{DC3E37E6-107B-418C-8EA5-ACEF0B96A261}" srcOrd="0" destOrd="0" presId="urn:microsoft.com/office/officeart/2005/8/layout/chevron2"/>
    <dgm:cxn modelId="{917E3D0C-A0B0-4EBD-A034-511E3CB6FE5F}" type="presOf" srcId="{7BAEE32E-78E5-4132-929C-922969E78395}" destId="{AD27EF87-64BD-401E-AFED-2C3F49B36964}" srcOrd="0" destOrd="0" presId="urn:microsoft.com/office/officeart/2005/8/layout/chevron2"/>
    <dgm:cxn modelId="{573E1811-EE4B-3A4D-BFA8-2DCC9E88C696}" srcId="{5B0C5128-A0B5-1D45-AA8F-35AD2077939E}" destId="{79EC601E-BDFD-9446-9875-4A2D32455D40}" srcOrd="3" destOrd="0" parTransId="{780ED757-5DDF-FA43-9B51-D207B249E964}" sibTransId="{2CA89A54-DB5F-F447-8453-FA594745D758}"/>
    <dgm:cxn modelId="{ACA37729-2402-4613-A48A-E24033888BCF}" srcId="{5B0C5128-A0B5-1D45-AA8F-35AD2077939E}" destId="{2D0B7E32-71DA-4F9D-AD87-99CD6007C53A}" srcOrd="2" destOrd="0" parTransId="{D9924CD3-60FB-4632-8C62-DA925FEE35CB}" sibTransId="{B163CE32-217E-4D32-B776-9215E0079A09}"/>
    <dgm:cxn modelId="{2A302E31-8C89-D748-B4E6-14DC4A8FA539}" type="presOf" srcId="{8D4AF9EF-6159-3448-AF8C-F2759D745B16}" destId="{9B2E4EBB-B6CD-F04C-ADFB-929EDAC904C8}" srcOrd="0" destOrd="0" presId="urn:microsoft.com/office/officeart/2005/8/layout/chevron2"/>
    <dgm:cxn modelId="{3E515038-A353-48FF-915F-C8655C8AF99D}" type="presOf" srcId="{79EC601E-BDFD-9446-9875-4A2D32455D40}" destId="{B9A57DD4-D5CD-473D-AF5E-1F52AD9D64C2}" srcOrd="0" destOrd="0" presId="urn:microsoft.com/office/officeart/2005/8/layout/chevron2"/>
    <dgm:cxn modelId="{5A2EF639-B8F5-443C-BC3D-B7FAFA13D4D6}" srcId="{ECBC2DE1-54FA-E944-8A94-847C292BA289}" destId="{28DE19BE-934C-4927-83D2-E7A86168FC88}" srcOrd="0" destOrd="0" parTransId="{2DBC0AA6-976E-491F-A8E9-030031F6AAC8}" sibTransId="{5E1FBA70-6242-42F2-B1E8-ECB1C7470B07}"/>
    <dgm:cxn modelId="{B368B545-E527-4020-8706-3D3567EDFEDB}" srcId="{5B0C5128-A0B5-1D45-AA8F-35AD2077939E}" destId="{7BAEE32E-78E5-4132-929C-922969E78395}" srcOrd="5" destOrd="0" parTransId="{6029D540-2C25-4853-B3BD-3FA99B754626}" sibTransId="{122E9AF9-B85A-457F-B0C1-B1FF560AFFF5}"/>
    <dgm:cxn modelId="{A000AA66-BF4D-0341-90E4-64E09463563A}" srcId="{5B0C5128-A0B5-1D45-AA8F-35AD2077939E}" destId="{ECBC2DE1-54FA-E944-8A94-847C292BA289}" srcOrd="1" destOrd="0" parTransId="{BFD4C0FE-F1F4-184A-9620-F84AABCE608B}" sibTransId="{597CB087-53E0-C943-8FB8-290E2FD7F4DF}"/>
    <dgm:cxn modelId="{67729747-1F43-4AC6-A22F-554B53EBEA7F}" type="presOf" srcId="{E8D28A93-0DA2-4F5F-B5A1-AF5E8EEB178E}" destId="{2E13772F-DF25-45E4-88A4-A81BDFEB55AC}" srcOrd="0" destOrd="0" presId="urn:microsoft.com/office/officeart/2005/8/layout/chevron2"/>
    <dgm:cxn modelId="{4ADB9A47-53B8-124D-BFEE-CB869DB47133}" type="presOf" srcId="{5B0C5128-A0B5-1D45-AA8F-35AD2077939E}" destId="{7C645859-9795-7E43-B870-74CEA173A699}" srcOrd="0" destOrd="0" presId="urn:microsoft.com/office/officeart/2005/8/layout/chevron2"/>
    <dgm:cxn modelId="{A0741C6D-4C62-C944-926B-A5F2C1050F59}" srcId="{2D0B7E32-71DA-4F9D-AD87-99CD6007C53A}" destId="{BE068841-57A2-8E4E-91B7-BDF993F7C866}" srcOrd="0" destOrd="0" parTransId="{A241950A-4968-C94F-A8D1-A840EF17E9AA}" sibTransId="{A1750224-AF0D-4C4F-AAB6-FE9D87545D9C}"/>
    <dgm:cxn modelId="{2A0D1078-F800-47D6-8B14-965E1924F851}" type="presOf" srcId="{BE068841-57A2-8E4E-91B7-BDF993F7C866}" destId="{3022E02D-81B5-4A95-9E1D-A2775DBF5FB6}" srcOrd="0" destOrd="0" presId="urn:microsoft.com/office/officeart/2005/8/layout/chevron2"/>
    <dgm:cxn modelId="{A08CDD59-37BA-5840-A173-7EE0EDAEE5D1}" srcId="{5B0C5128-A0B5-1D45-AA8F-35AD2077939E}" destId="{EDE090EF-FD3D-AC40-9B18-E14822EB7EBB}" srcOrd="0" destOrd="0" parTransId="{4B8E2334-A90D-F746-8C26-94F1D0E3605C}" sibTransId="{682AC55C-02BE-F64D-A1CC-07B1CC095817}"/>
    <dgm:cxn modelId="{1FAA5681-D048-FC46-860F-9044760453A0}" srcId="{5B0C5128-A0B5-1D45-AA8F-35AD2077939E}" destId="{F255A104-9564-F84B-91EF-4AAF4B1B5370}" srcOrd="4" destOrd="0" parTransId="{B900AF0F-26D4-5041-93CC-9D2D673D58DD}" sibTransId="{8AB26084-F34E-8C47-96D3-13FC5B4EF76B}"/>
    <dgm:cxn modelId="{156B5397-B08F-4BDD-BBE2-8D192D500FA0}" type="presOf" srcId="{2D0B7E32-71DA-4F9D-AD87-99CD6007C53A}" destId="{2BB21EDB-E147-49CB-990E-EC27ADFFDB24}" srcOrd="0" destOrd="0" presId="urn:microsoft.com/office/officeart/2005/8/layout/chevron2"/>
    <dgm:cxn modelId="{35E342A1-B358-1E40-B7FE-838F5D603BA4}" type="presOf" srcId="{EDE090EF-FD3D-AC40-9B18-E14822EB7EBB}" destId="{DD6777ED-7EE1-F247-BC07-29BD95FED06D}" srcOrd="0" destOrd="0" presId="urn:microsoft.com/office/officeart/2005/8/layout/chevron2"/>
    <dgm:cxn modelId="{0AAFD8A5-D9A4-4C84-9B96-98C8719743E4}" srcId="{79EC601E-BDFD-9446-9875-4A2D32455D40}" destId="{E8D28A93-0DA2-4F5F-B5A1-AF5E8EEB178E}" srcOrd="0" destOrd="0" parTransId="{A73054BF-FB7B-4AF2-A784-7FC8033B635B}" sibTransId="{FA75F8DF-D473-4416-A09A-A27DB281629F}"/>
    <dgm:cxn modelId="{89D3CFC5-1999-41FC-AEFC-B647F3F27D7F}" srcId="{7BAEE32E-78E5-4132-929C-922969E78395}" destId="{BA1F810A-3C6B-4F0F-9E0A-9C4CADD0DB72}" srcOrd="0" destOrd="0" parTransId="{83142E59-15BB-4E63-BE87-6A6A68D0035B}" sibTransId="{658322AF-18BD-469E-B0F9-7F4C96636230}"/>
    <dgm:cxn modelId="{95FC43C8-9393-154C-860F-988F6CFA09C2}" srcId="{EDE090EF-FD3D-AC40-9B18-E14822EB7EBB}" destId="{1467CF68-2B7D-094B-905B-03D9B6071D42}" srcOrd="0" destOrd="0" parTransId="{05062677-9B1B-8C48-A7AC-4A88E2D06C54}" sibTransId="{D165CCED-4920-744C-9800-E8A9475A969B}"/>
    <dgm:cxn modelId="{6138F5CB-23B9-A944-855E-BE204A951D06}" type="presOf" srcId="{ECBC2DE1-54FA-E944-8A94-847C292BA289}" destId="{0B8B1957-CE09-6D4F-BD8A-9BF91BF23424}" srcOrd="0" destOrd="0" presId="urn:microsoft.com/office/officeart/2005/8/layout/chevron2"/>
    <dgm:cxn modelId="{C17495D7-6DEF-D24D-AB96-5F4913BAB578}" srcId="{F255A104-9564-F84B-91EF-4AAF4B1B5370}" destId="{8D4AF9EF-6159-3448-AF8C-F2759D745B16}" srcOrd="0" destOrd="0" parTransId="{6E2EE7DC-4C8F-B64E-8A65-C7756DD42FE9}" sibTransId="{704404F8-AD55-BF4B-A498-1A1F4DF8F341}"/>
    <dgm:cxn modelId="{41E753DF-4263-4F8B-BB0E-E3B06612BF69}" type="presOf" srcId="{28DE19BE-934C-4927-83D2-E7A86168FC88}" destId="{D78A963F-2814-6B4B-AD0D-7E86D0EB7378}" srcOrd="0" destOrd="0" presId="urn:microsoft.com/office/officeart/2005/8/layout/chevron2"/>
    <dgm:cxn modelId="{AD5B63E8-05A0-3E40-A0E5-BD136BA07D86}" type="presOf" srcId="{F255A104-9564-F84B-91EF-4AAF4B1B5370}" destId="{F33BE9EB-9A30-2641-ADB3-10B72E912BDE}" srcOrd="0" destOrd="0" presId="urn:microsoft.com/office/officeart/2005/8/layout/chevron2"/>
    <dgm:cxn modelId="{9B0132F7-CE09-5F40-AA71-EC52AB83C4B4}" type="presOf" srcId="{1467CF68-2B7D-094B-905B-03D9B6071D42}" destId="{467CA584-8B04-2641-BB7A-7927ED85892D}" srcOrd="0" destOrd="0" presId="urn:microsoft.com/office/officeart/2005/8/layout/chevron2"/>
    <dgm:cxn modelId="{35DD04E6-CB82-504C-B60D-CC77CD305DD0}" type="presParOf" srcId="{7C645859-9795-7E43-B870-74CEA173A699}" destId="{ADA2A136-8F4E-D744-BC3E-CE851DA14B14}" srcOrd="0" destOrd="0" presId="urn:microsoft.com/office/officeart/2005/8/layout/chevron2"/>
    <dgm:cxn modelId="{26F05043-CA2A-0E47-9D3A-29932E409D15}" type="presParOf" srcId="{ADA2A136-8F4E-D744-BC3E-CE851DA14B14}" destId="{DD6777ED-7EE1-F247-BC07-29BD95FED06D}" srcOrd="0" destOrd="0" presId="urn:microsoft.com/office/officeart/2005/8/layout/chevron2"/>
    <dgm:cxn modelId="{63BBB4FC-EAAF-C447-98E5-D40506462CBA}" type="presParOf" srcId="{ADA2A136-8F4E-D744-BC3E-CE851DA14B14}" destId="{467CA584-8B04-2641-BB7A-7927ED85892D}" srcOrd="1" destOrd="0" presId="urn:microsoft.com/office/officeart/2005/8/layout/chevron2"/>
    <dgm:cxn modelId="{0399AE6E-3370-CF4A-9ED4-C72D4376FB3F}" type="presParOf" srcId="{7C645859-9795-7E43-B870-74CEA173A699}" destId="{C33598B2-1D62-2A47-A6ED-5C556BA3E8F2}" srcOrd="1" destOrd="0" presId="urn:microsoft.com/office/officeart/2005/8/layout/chevron2"/>
    <dgm:cxn modelId="{B8E66C77-647A-4746-9BE0-7F57BAA18A47}" type="presParOf" srcId="{7C645859-9795-7E43-B870-74CEA173A699}" destId="{4CEDB2E8-7284-FE48-85F6-A18259161522}" srcOrd="2" destOrd="0" presId="urn:microsoft.com/office/officeart/2005/8/layout/chevron2"/>
    <dgm:cxn modelId="{D4082557-E696-C946-AC8F-1B0C445723C7}" type="presParOf" srcId="{4CEDB2E8-7284-FE48-85F6-A18259161522}" destId="{0B8B1957-CE09-6D4F-BD8A-9BF91BF23424}" srcOrd="0" destOrd="0" presId="urn:microsoft.com/office/officeart/2005/8/layout/chevron2"/>
    <dgm:cxn modelId="{21A1BFCC-6414-E94A-9115-4087FBFB0C9A}" type="presParOf" srcId="{4CEDB2E8-7284-FE48-85F6-A18259161522}" destId="{D78A963F-2814-6B4B-AD0D-7E86D0EB7378}" srcOrd="1" destOrd="0" presId="urn:microsoft.com/office/officeart/2005/8/layout/chevron2"/>
    <dgm:cxn modelId="{630F8806-99D0-AA47-A95E-3C89A5F68BC6}" type="presParOf" srcId="{7C645859-9795-7E43-B870-74CEA173A699}" destId="{7492B1D0-F8BA-4C47-9B5C-31B1A377E7FA}" srcOrd="3" destOrd="0" presId="urn:microsoft.com/office/officeart/2005/8/layout/chevron2"/>
    <dgm:cxn modelId="{AD50C061-4F02-463D-83E2-06E3C8EC72C9}" type="presParOf" srcId="{7C645859-9795-7E43-B870-74CEA173A699}" destId="{B4922AC1-CE05-4EE7-9423-EAC5C6AC214D}" srcOrd="4" destOrd="0" presId="urn:microsoft.com/office/officeart/2005/8/layout/chevron2"/>
    <dgm:cxn modelId="{FC6974A5-3503-40A7-A8E4-AA4EDBD68115}" type="presParOf" srcId="{B4922AC1-CE05-4EE7-9423-EAC5C6AC214D}" destId="{2BB21EDB-E147-49CB-990E-EC27ADFFDB24}" srcOrd="0" destOrd="0" presId="urn:microsoft.com/office/officeart/2005/8/layout/chevron2"/>
    <dgm:cxn modelId="{C1BEFC79-43AD-4CD4-B60A-0B281C4BB36D}" type="presParOf" srcId="{B4922AC1-CE05-4EE7-9423-EAC5C6AC214D}" destId="{3022E02D-81B5-4A95-9E1D-A2775DBF5FB6}" srcOrd="1" destOrd="0" presId="urn:microsoft.com/office/officeart/2005/8/layout/chevron2"/>
    <dgm:cxn modelId="{A36E99E2-B70C-4FC2-AB2A-87C7F8C61C03}" type="presParOf" srcId="{7C645859-9795-7E43-B870-74CEA173A699}" destId="{F8C2806F-14B1-4C46-BCD3-08ECE9BA5CFE}" srcOrd="5" destOrd="0" presId="urn:microsoft.com/office/officeart/2005/8/layout/chevron2"/>
    <dgm:cxn modelId="{38876D0E-4B56-42BD-9412-A67448E7A3D4}" type="presParOf" srcId="{7C645859-9795-7E43-B870-74CEA173A699}" destId="{38269A67-6F54-4F67-8585-5F5B3378B144}" srcOrd="6" destOrd="0" presId="urn:microsoft.com/office/officeart/2005/8/layout/chevron2"/>
    <dgm:cxn modelId="{84587186-49D6-4D0A-AF23-926AE8DDBF85}" type="presParOf" srcId="{38269A67-6F54-4F67-8585-5F5B3378B144}" destId="{B9A57DD4-D5CD-473D-AF5E-1F52AD9D64C2}" srcOrd="0" destOrd="0" presId="urn:microsoft.com/office/officeart/2005/8/layout/chevron2"/>
    <dgm:cxn modelId="{BD443F32-8041-446E-9B96-3F72BCE7A58E}" type="presParOf" srcId="{38269A67-6F54-4F67-8585-5F5B3378B144}" destId="{2E13772F-DF25-45E4-88A4-A81BDFEB55AC}" srcOrd="1" destOrd="0" presId="urn:microsoft.com/office/officeart/2005/8/layout/chevron2"/>
    <dgm:cxn modelId="{4B066FA3-26AA-419B-A25F-420BC33F317D}" type="presParOf" srcId="{7C645859-9795-7E43-B870-74CEA173A699}" destId="{7C301859-1978-4DE0-B504-133A2E9F1407}" srcOrd="7" destOrd="0" presId="urn:microsoft.com/office/officeart/2005/8/layout/chevron2"/>
    <dgm:cxn modelId="{2C7D6CC2-57C2-B54B-BC63-C88E821B5DD1}" type="presParOf" srcId="{7C645859-9795-7E43-B870-74CEA173A699}" destId="{3EC04DD9-4CA1-0345-8232-F83D70420972}" srcOrd="8" destOrd="0" presId="urn:microsoft.com/office/officeart/2005/8/layout/chevron2"/>
    <dgm:cxn modelId="{7F9811F4-801F-404B-A0E0-04E8F221387A}" type="presParOf" srcId="{3EC04DD9-4CA1-0345-8232-F83D70420972}" destId="{F33BE9EB-9A30-2641-ADB3-10B72E912BDE}" srcOrd="0" destOrd="0" presId="urn:microsoft.com/office/officeart/2005/8/layout/chevron2"/>
    <dgm:cxn modelId="{C58FD531-F2DA-4840-B394-8F1F85A68E65}" type="presParOf" srcId="{3EC04DD9-4CA1-0345-8232-F83D70420972}" destId="{9B2E4EBB-B6CD-F04C-ADFB-929EDAC904C8}" srcOrd="1" destOrd="0" presId="urn:microsoft.com/office/officeart/2005/8/layout/chevron2"/>
    <dgm:cxn modelId="{53AF13C7-A158-4C9E-9C82-E6F718D1BAA5}" type="presParOf" srcId="{7C645859-9795-7E43-B870-74CEA173A699}" destId="{0D4220F5-9FF1-4EB5-9318-6B5D00C1EC8B}" srcOrd="9" destOrd="0" presId="urn:microsoft.com/office/officeart/2005/8/layout/chevron2"/>
    <dgm:cxn modelId="{173428EA-33AA-4E26-A4C4-612D76C28A50}" type="presParOf" srcId="{7C645859-9795-7E43-B870-74CEA173A699}" destId="{A0C8161A-1CC3-4A49-8503-1ABA819FD247}" srcOrd="10" destOrd="0" presId="urn:microsoft.com/office/officeart/2005/8/layout/chevron2"/>
    <dgm:cxn modelId="{FF1B469E-C3F6-48A7-87AE-6B83F0C70167}" type="presParOf" srcId="{A0C8161A-1CC3-4A49-8503-1ABA819FD247}" destId="{AD27EF87-64BD-401E-AFED-2C3F49B36964}" srcOrd="0" destOrd="0" presId="urn:microsoft.com/office/officeart/2005/8/layout/chevron2"/>
    <dgm:cxn modelId="{70C60991-9B6A-4813-9A08-E04E6E44DBD7}" type="presParOf" srcId="{A0C8161A-1CC3-4A49-8503-1ABA819FD247}" destId="{DC3E37E6-107B-418C-8EA5-ACEF0B96A261}"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EA57A1-89B7-496D-A8D5-6222291F0F82}" type="doc">
      <dgm:prSet loTypeId="urn:microsoft.com/office/officeart/2005/8/layout/venn1" loCatId="relationship" qsTypeId="urn:microsoft.com/office/officeart/2005/8/quickstyle/simple1" qsCatId="simple" csTypeId="urn:microsoft.com/office/officeart/2005/8/colors/accent1_2" csCatId="accent1" phldr="1"/>
      <dgm:spPr/>
    </dgm:pt>
    <dgm:pt modelId="{EDF31E75-71DF-47AE-BDEB-346B0E02F121}">
      <dgm:prSet phldrT="[Texto]"/>
      <dgm:spPr>
        <a:solidFill>
          <a:schemeClr val="bg1">
            <a:alpha val="50000"/>
          </a:schemeClr>
        </a:solidFill>
        <a:ln>
          <a:solidFill>
            <a:schemeClr val="tx1"/>
          </a:solidFill>
        </a:ln>
      </dgm:spPr>
      <dgm:t>
        <a:bodyPr/>
        <a:lstStyle/>
        <a:p>
          <a:endParaRPr lang="es-AR" dirty="0"/>
        </a:p>
      </dgm:t>
    </dgm:pt>
    <dgm:pt modelId="{B92F57F9-4F00-4F1C-93BD-2F2EE31D11E7}" type="parTrans" cxnId="{75E794E9-CCD4-4628-8EC8-8571EA966C39}">
      <dgm:prSet/>
      <dgm:spPr/>
      <dgm:t>
        <a:bodyPr/>
        <a:lstStyle/>
        <a:p>
          <a:endParaRPr lang="es-AR"/>
        </a:p>
      </dgm:t>
    </dgm:pt>
    <dgm:pt modelId="{C07F4B80-1FE7-4159-AD82-1D5182C81F6A}" type="sibTrans" cxnId="{75E794E9-CCD4-4628-8EC8-8571EA966C39}">
      <dgm:prSet/>
      <dgm:spPr/>
      <dgm:t>
        <a:bodyPr/>
        <a:lstStyle/>
        <a:p>
          <a:endParaRPr lang="es-AR"/>
        </a:p>
      </dgm:t>
    </dgm:pt>
    <dgm:pt modelId="{2383F938-2C1B-4ABC-A4B0-481FC05F2CAA}">
      <dgm:prSet phldrT="[Texto]"/>
      <dgm:spPr>
        <a:solidFill>
          <a:schemeClr val="bg1">
            <a:alpha val="50000"/>
          </a:schemeClr>
        </a:solidFill>
        <a:ln>
          <a:solidFill>
            <a:schemeClr val="tx1"/>
          </a:solidFill>
        </a:ln>
      </dgm:spPr>
      <dgm:t>
        <a:bodyPr/>
        <a:lstStyle/>
        <a:p>
          <a:endParaRPr lang="es-AR" dirty="0"/>
        </a:p>
      </dgm:t>
    </dgm:pt>
    <dgm:pt modelId="{9998835F-2A30-4F6C-A12B-ECFBAD27CB18}" type="sibTrans" cxnId="{A5FE05B1-3ADA-4325-8E2A-583FF6F1F69C}">
      <dgm:prSet/>
      <dgm:spPr/>
      <dgm:t>
        <a:bodyPr/>
        <a:lstStyle/>
        <a:p>
          <a:endParaRPr lang="es-AR"/>
        </a:p>
      </dgm:t>
    </dgm:pt>
    <dgm:pt modelId="{F8A226B4-3189-494E-9B86-2D9DB3664FED}" type="parTrans" cxnId="{A5FE05B1-3ADA-4325-8E2A-583FF6F1F69C}">
      <dgm:prSet/>
      <dgm:spPr/>
      <dgm:t>
        <a:bodyPr/>
        <a:lstStyle/>
        <a:p>
          <a:endParaRPr lang="es-AR"/>
        </a:p>
      </dgm:t>
    </dgm:pt>
    <dgm:pt modelId="{995D25F2-1EC5-4038-872E-FEA9AB7573CC}" type="pres">
      <dgm:prSet presAssocID="{51EA57A1-89B7-496D-A8D5-6222291F0F82}" presName="compositeShape" presStyleCnt="0">
        <dgm:presLayoutVars>
          <dgm:chMax val="7"/>
          <dgm:dir/>
          <dgm:resizeHandles val="exact"/>
        </dgm:presLayoutVars>
      </dgm:prSet>
      <dgm:spPr/>
    </dgm:pt>
    <dgm:pt modelId="{9787D8C8-757E-449E-8B37-A9BEDFD28BB6}" type="pres">
      <dgm:prSet presAssocID="{EDF31E75-71DF-47AE-BDEB-346B0E02F121}" presName="circ1" presStyleLbl="vennNode1" presStyleIdx="0" presStyleCnt="2" custLinFactNeighborX="7775" custLinFactNeighborY="221"/>
      <dgm:spPr/>
    </dgm:pt>
    <dgm:pt modelId="{786F6925-EDBB-443F-9CEA-D0F4BE23D3FD}" type="pres">
      <dgm:prSet presAssocID="{EDF31E75-71DF-47AE-BDEB-346B0E02F121}" presName="circ1Tx" presStyleLbl="revTx" presStyleIdx="0" presStyleCnt="0">
        <dgm:presLayoutVars>
          <dgm:chMax val="0"/>
          <dgm:chPref val="0"/>
          <dgm:bulletEnabled val="1"/>
        </dgm:presLayoutVars>
      </dgm:prSet>
      <dgm:spPr/>
    </dgm:pt>
    <dgm:pt modelId="{C8EEE6ED-5C1B-44F8-956D-BCF8D2CAD3E8}" type="pres">
      <dgm:prSet presAssocID="{2383F938-2C1B-4ABC-A4B0-481FC05F2CAA}" presName="circ2" presStyleLbl="vennNode1" presStyleIdx="1" presStyleCnt="2" custLinFactNeighborX="-5924" custLinFactNeighborY="48"/>
      <dgm:spPr/>
    </dgm:pt>
    <dgm:pt modelId="{4926AE1B-4A11-42C3-B672-8938EF528299}" type="pres">
      <dgm:prSet presAssocID="{2383F938-2C1B-4ABC-A4B0-481FC05F2CAA}" presName="circ2Tx" presStyleLbl="revTx" presStyleIdx="0" presStyleCnt="0">
        <dgm:presLayoutVars>
          <dgm:chMax val="0"/>
          <dgm:chPref val="0"/>
          <dgm:bulletEnabled val="1"/>
        </dgm:presLayoutVars>
      </dgm:prSet>
      <dgm:spPr/>
    </dgm:pt>
  </dgm:ptLst>
  <dgm:cxnLst>
    <dgm:cxn modelId="{4E4CFF0E-F348-4E43-9CCC-9E7DCBF6EE6E}" type="presOf" srcId="{EDF31E75-71DF-47AE-BDEB-346B0E02F121}" destId="{9787D8C8-757E-449E-8B37-A9BEDFD28BB6}" srcOrd="0" destOrd="0" presId="urn:microsoft.com/office/officeart/2005/8/layout/venn1"/>
    <dgm:cxn modelId="{3EB08510-4CBD-4E81-ADE7-ECA77D394978}" type="presOf" srcId="{2383F938-2C1B-4ABC-A4B0-481FC05F2CAA}" destId="{C8EEE6ED-5C1B-44F8-956D-BCF8D2CAD3E8}" srcOrd="0" destOrd="0" presId="urn:microsoft.com/office/officeart/2005/8/layout/venn1"/>
    <dgm:cxn modelId="{531E3643-1D90-4493-80ED-913E7C5143EE}" type="presOf" srcId="{EDF31E75-71DF-47AE-BDEB-346B0E02F121}" destId="{786F6925-EDBB-443F-9CEA-D0F4BE23D3FD}" srcOrd="1" destOrd="0" presId="urn:microsoft.com/office/officeart/2005/8/layout/venn1"/>
    <dgm:cxn modelId="{503E3FA7-98D6-4189-B4CD-4EBBA4E8CF43}" type="presOf" srcId="{51EA57A1-89B7-496D-A8D5-6222291F0F82}" destId="{995D25F2-1EC5-4038-872E-FEA9AB7573CC}" srcOrd="0" destOrd="0" presId="urn:microsoft.com/office/officeart/2005/8/layout/venn1"/>
    <dgm:cxn modelId="{A5FE05B1-3ADA-4325-8E2A-583FF6F1F69C}" srcId="{51EA57A1-89B7-496D-A8D5-6222291F0F82}" destId="{2383F938-2C1B-4ABC-A4B0-481FC05F2CAA}" srcOrd="1" destOrd="0" parTransId="{F8A226B4-3189-494E-9B86-2D9DB3664FED}" sibTransId="{9998835F-2A30-4F6C-A12B-ECFBAD27CB18}"/>
    <dgm:cxn modelId="{B65058DD-D435-4B7E-B86F-2994CB01E7A0}" type="presOf" srcId="{2383F938-2C1B-4ABC-A4B0-481FC05F2CAA}" destId="{4926AE1B-4A11-42C3-B672-8938EF528299}" srcOrd="1" destOrd="0" presId="urn:microsoft.com/office/officeart/2005/8/layout/venn1"/>
    <dgm:cxn modelId="{75E794E9-CCD4-4628-8EC8-8571EA966C39}" srcId="{51EA57A1-89B7-496D-A8D5-6222291F0F82}" destId="{EDF31E75-71DF-47AE-BDEB-346B0E02F121}" srcOrd="0" destOrd="0" parTransId="{B92F57F9-4F00-4F1C-93BD-2F2EE31D11E7}" sibTransId="{C07F4B80-1FE7-4159-AD82-1D5182C81F6A}"/>
    <dgm:cxn modelId="{40EEDDF1-09CC-46A7-BC92-AB6928AF7FF3}" type="presParOf" srcId="{995D25F2-1EC5-4038-872E-FEA9AB7573CC}" destId="{9787D8C8-757E-449E-8B37-A9BEDFD28BB6}" srcOrd="0" destOrd="0" presId="urn:microsoft.com/office/officeart/2005/8/layout/venn1"/>
    <dgm:cxn modelId="{5BC6BAEB-5791-4A0B-86AD-B759402E6EEA}" type="presParOf" srcId="{995D25F2-1EC5-4038-872E-FEA9AB7573CC}" destId="{786F6925-EDBB-443F-9CEA-D0F4BE23D3FD}" srcOrd="1" destOrd="0" presId="urn:microsoft.com/office/officeart/2005/8/layout/venn1"/>
    <dgm:cxn modelId="{C06A9164-D8AB-4126-B10F-5F4ABA15E613}" type="presParOf" srcId="{995D25F2-1EC5-4038-872E-FEA9AB7573CC}" destId="{C8EEE6ED-5C1B-44F8-956D-BCF8D2CAD3E8}" srcOrd="2" destOrd="0" presId="urn:microsoft.com/office/officeart/2005/8/layout/venn1"/>
    <dgm:cxn modelId="{4D70A372-2F4B-47C0-B424-8C465BA1D25A}" type="presParOf" srcId="{995D25F2-1EC5-4038-872E-FEA9AB7573CC}" destId="{4926AE1B-4A11-42C3-B672-8938EF528299}" srcOrd="3"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69060-6912-AD4B-9F65-DC288598E409}">
      <dsp:nvSpPr>
        <dsp:cNvPr id="0" name=""/>
        <dsp:cNvSpPr/>
      </dsp:nvSpPr>
      <dsp:spPr>
        <a:xfrm>
          <a:off x="1706617" y="1017323"/>
          <a:ext cx="599650" cy="599650"/>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s-ES" sz="800" kern="1200" dirty="0">
              <a:solidFill>
                <a:schemeClr val="tx1"/>
              </a:solidFill>
            </a:rPr>
            <a:t>Aspectos generales</a:t>
          </a:r>
        </a:p>
      </dsp:txBody>
      <dsp:txXfrm>
        <a:off x="1794434" y="1105140"/>
        <a:ext cx="424016" cy="424016"/>
      </dsp:txXfrm>
    </dsp:sp>
    <dsp:sp modelId="{B959A405-F6E4-D244-9F31-9CA3461426C4}">
      <dsp:nvSpPr>
        <dsp:cNvPr id="0" name=""/>
        <dsp:cNvSpPr/>
      </dsp:nvSpPr>
      <dsp:spPr>
        <a:xfrm rot="16200000">
          <a:off x="1956102" y="848254"/>
          <a:ext cx="100680" cy="153872"/>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971204" y="894130"/>
        <a:ext cx="70476" cy="92324"/>
      </dsp:txXfrm>
    </dsp:sp>
    <dsp:sp modelId="{D89C0C0D-0EEA-4E43-96D9-D984AACB9D23}">
      <dsp:nvSpPr>
        <dsp:cNvPr id="0" name=""/>
        <dsp:cNvSpPr/>
      </dsp:nvSpPr>
      <dsp:spPr>
        <a:xfrm>
          <a:off x="1484562" y="-25538"/>
          <a:ext cx="1043759" cy="852897"/>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s-ES" sz="800" b="1" kern="1200" dirty="0"/>
            <a:t>Temperatura: </a:t>
          </a:r>
          <a:r>
            <a:rPr lang="es-ES" sz="800" kern="1200" dirty="0"/>
            <a:t>cálida. </a:t>
          </a:r>
          <a:r>
            <a:rPr lang="es-ES" sz="800" b="1" kern="1200" dirty="0"/>
            <a:t>Ambiente:</a:t>
          </a:r>
          <a:r>
            <a:rPr lang="es-ES" sz="800" kern="1200" dirty="0"/>
            <a:t> relajado. Se puede utilizar </a:t>
          </a:r>
          <a:r>
            <a:rPr lang="es-ES" sz="800" b="1" kern="1200" dirty="0"/>
            <a:t>música. </a:t>
          </a:r>
        </a:p>
      </dsp:txBody>
      <dsp:txXfrm>
        <a:off x="1637417" y="99366"/>
        <a:ext cx="738049" cy="603089"/>
      </dsp:txXfrm>
    </dsp:sp>
    <dsp:sp modelId="{6148FCAE-B801-C341-A2C0-8B11DB4A6A1C}">
      <dsp:nvSpPr>
        <dsp:cNvPr id="0" name=""/>
        <dsp:cNvSpPr/>
      </dsp:nvSpPr>
      <dsp:spPr>
        <a:xfrm rot="19701360">
          <a:off x="2368104" y="899827"/>
          <a:ext cx="381351" cy="153872"/>
        </a:xfrm>
        <a:prstGeom prst="rightArrow">
          <a:avLst>
            <a:gd name="adj1" fmla="val 60000"/>
            <a:gd name="adj2" fmla="val 50000"/>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2371536" y="942710"/>
        <a:ext cx="335189" cy="92324"/>
      </dsp:txXfrm>
    </dsp:sp>
    <dsp:sp modelId="{F8B3F1C4-6321-5A4C-8A69-283AB0CB7261}">
      <dsp:nvSpPr>
        <dsp:cNvPr id="0" name=""/>
        <dsp:cNvSpPr/>
      </dsp:nvSpPr>
      <dsp:spPr>
        <a:xfrm>
          <a:off x="2763540" y="171564"/>
          <a:ext cx="988156" cy="749060"/>
        </a:xfrm>
        <a:prstGeom prst="ellipse">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b="1" kern="1200" dirty="0"/>
            <a:t>Calentamiento</a:t>
          </a:r>
          <a:r>
            <a:rPr lang="es-ES" sz="700" kern="1200" dirty="0"/>
            <a:t> (antes de la sesión): Se incluye movilidad articular y calentamiento específico.</a:t>
          </a:r>
        </a:p>
      </dsp:txBody>
      <dsp:txXfrm>
        <a:off x="2908252" y="281261"/>
        <a:ext cx="698732" cy="529666"/>
      </dsp:txXfrm>
    </dsp:sp>
    <dsp:sp modelId="{7A589E9B-E93D-41CC-84A3-F09EA9C94533}">
      <dsp:nvSpPr>
        <dsp:cNvPr id="0" name=""/>
        <dsp:cNvSpPr/>
      </dsp:nvSpPr>
      <dsp:spPr>
        <a:xfrm rot="820764">
          <a:off x="2385893" y="1360129"/>
          <a:ext cx="226476" cy="153872"/>
        </a:xfrm>
        <a:prstGeom prst="rightArrow">
          <a:avLst>
            <a:gd name="adj1" fmla="val 60000"/>
            <a:gd name="adj2" fmla="val 50000"/>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2386548" y="1385445"/>
        <a:ext cx="180314" cy="92324"/>
      </dsp:txXfrm>
    </dsp:sp>
    <dsp:sp modelId="{3117EAA1-7B73-4451-ABC9-9F593A74DBA8}">
      <dsp:nvSpPr>
        <dsp:cNvPr id="0" name=""/>
        <dsp:cNvSpPr/>
      </dsp:nvSpPr>
      <dsp:spPr>
        <a:xfrm>
          <a:off x="2691065" y="1199635"/>
          <a:ext cx="1016707" cy="815749"/>
        </a:xfrm>
        <a:prstGeom prst="ellipse">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b="1" kern="1200" dirty="0"/>
            <a:t>Movilidad articular: </a:t>
          </a:r>
          <a:r>
            <a:rPr lang="es-ES" sz="700" kern="1200" dirty="0"/>
            <a:t>movimiento lento y controlado, sin dolor ni molestias. </a:t>
          </a:r>
        </a:p>
      </dsp:txBody>
      <dsp:txXfrm>
        <a:off x="2839958" y="1319099"/>
        <a:ext cx="718921" cy="576821"/>
      </dsp:txXfrm>
    </dsp:sp>
    <dsp:sp modelId="{A499E789-FE5A-4E47-98BE-79FE73609B6F}">
      <dsp:nvSpPr>
        <dsp:cNvPr id="0" name=""/>
        <dsp:cNvSpPr/>
      </dsp:nvSpPr>
      <dsp:spPr>
        <a:xfrm rot="5400000">
          <a:off x="1947572" y="1647780"/>
          <a:ext cx="117739" cy="153872"/>
        </a:xfrm>
        <a:prstGeom prst="rightArrow">
          <a:avLst>
            <a:gd name="adj1" fmla="val 60000"/>
            <a:gd name="adj2" fmla="val 50000"/>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1965233" y="1660893"/>
        <a:ext cx="82417" cy="92324"/>
      </dsp:txXfrm>
    </dsp:sp>
    <dsp:sp modelId="{E70DF98C-994D-4070-8DBF-C9C198124141}">
      <dsp:nvSpPr>
        <dsp:cNvPr id="0" name=""/>
        <dsp:cNvSpPr/>
      </dsp:nvSpPr>
      <dsp:spPr>
        <a:xfrm>
          <a:off x="1324122" y="1839123"/>
          <a:ext cx="1364639" cy="788525"/>
        </a:xfrm>
        <a:prstGeom prst="ellipse">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s-ES" sz="700" b="1" kern="1200" dirty="0"/>
            <a:t>Calentamiento específico: </a:t>
          </a:r>
          <a:r>
            <a:rPr lang="es-ES" sz="700" kern="1200" dirty="0"/>
            <a:t>ejercicios que intervengan las partes del cuerpo que se van a trabajar.</a:t>
          </a:r>
        </a:p>
      </dsp:txBody>
      <dsp:txXfrm>
        <a:off x="1523969" y="1954600"/>
        <a:ext cx="964945" cy="557571"/>
      </dsp:txXfrm>
    </dsp:sp>
    <dsp:sp modelId="{5BEFC21B-D717-42E7-BA13-ED37945B5236}">
      <dsp:nvSpPr>
        <dsp:cNvPr id="0" name=""/>
        <dsp:cNvSpPr/>
      </dsp:nvSpPr>
      <dsp:spPr>
        <a:xfrm rot="9742356">
          <a:off x="1370285" y="1401775"/>
          <a:ext cx="255377" cy="153872"/>
        </a:xfrm>
        <a:prstGeom prst="rightArrow">
          <a:avLst>
            <a:gd name="adj1" fmla="val 60000"/>
            <a:gd name="adj2" fmla="val 50000"/>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rot="10800000">
        <a:off x="1415363" y="1425559"/>
        <a:ext cx="209215" cy="92324"/>
      </dsp:txXfrm>
    </dsp:sp>
    <dsp:sp modelId="{C361D2D4-4519-40AA-9883-A6E88600387A}">
      <dsp:nvSpPr>
        <dsp:cNvPr id="0" name=""/>
        <dsp:cNvSpPr/>
      </dsp:nvSpPr>
      <dsp:spPr>
        <a:xfrm>
          <a:off x="170657" y="1271428"/>
          <a:ext cx="1131278" cy="898606"/>
        </a:xfrm>
        <a:prstGeom prst="ellipse">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s-ES" sz="800" b="1" kern="1200" dirty="0"/>
            <a:t>Vuelta a la calma </a:t>
          </a:r>
          <a:r>
            <a:rPr lang="es-ES" sz="800" kern="1200" dirty="0"/>
            <a:t>(final de la sesión): parte idónea para realizar estiramientos. </a:t>
          </a:r>
        </a:p>
      </dsp:txBody>
      <dsp:txXfrm>
        <a:off x="336329" y="1403026"/>
        <a:ext cx="799934" cy="635410"/>
      </dsp:txXfrm>
    </dsp:sp>
    <dsp:sp modelId="{2FF9EAF9-1412-8A40-91EC-50D30CFC6301}">
      <dsp:nvSpPr>
        <dsp:cNvPr id="0" name=""/>
        <dsp:cNvSpPr/>
      </dsp:nvSpPr>
      <dsp:spPr>
        <a:xfrm rot="12435768">
          <a:off x="1388582" y="990741"/>
          <a:ext cx="267496" cy="153872"/>
        </a:xfrm>
        <a:prstGeom prst="rightArrow">
          <a:avLst>
            <a:gd name="adj1" fmla="val 60000"/>
            <a:gd name="adj2" fmla="val 5000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rot="10800000">
        <a:off x="1432180" y="1032088"/>
        <a:ext cx="221334" cy="92324"/>
      </dsp:txXfrm>
    </dsp:sp>
    <dsp:sp modelId="{9B5D05F6-1C52-2049-8B7C-60F7FF297E90}">
      <dsp:nvSpPr>
        <dsp:cNvPr id="0" name=""/>
        <dsp:cNvSpPr/>
      </dsp:nvSpPr>
      <dsp:spPr>
        <a:xfrm>
          <a:off x="182435" y="237982"/>
          <a:ext cx="1217103" cy="905644"/>
        </a:xfrm>
        <a:prstGeom prst="ellips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r>
            <a:rPr lang="es-ES" sz="600" kern="1200" dirty="0"/>
            <a:t>El estiramiento se consigue realizando la </a:t>
          </a:r>
          <a:r>
            <a:rPr lang="es-ES" sz="600" b="1" kern="1200" dirty="0"/>
            <a:t>acción</a:t>
          </a:r>
          <a:r>
            <a:rPr lang="es-ES" sz="600" kern="1200" dirty="0"/>
            <a:t> antagonista del músculo que se quiere estirar (Ej.  si la acción del musculo es de flexión, habrá que realizar una extensión).</a:t>
          </a:r>
          <a:endParaRPr lang="es-ES_tradnl" sz="600" u="none" kern="1200" dirty="0"/>
        </a:p>
      </dsp:txBody>
      <dsp:txXfrm>
        <a:off x="360676" y="370610"/>
        <a:ext cx="860621" cy="640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777ED-7EE1-F247-BC07-29BD95FED06D}">
      <dsp:nvSpPr>
        <dsp:cNvPr id="0" name=""/>
        <dsp:cNvSpPr/>
      </dsp:nvSpPr>
      <dsp:spPr>
        <a:xfrm rot="5400000">
          <a:off x="-132154" y="136439"/>
          <a:ext cx="881030" cy="616721"/>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ES" sz="800" b="1" kern="1200" dirty="0"/>
            <a:t>Técnica</a:t>
          </a:r>
        </a:p>
      </dsp:txBody>
      <dsp:txXfrm rot="-5400000">
        <a:off x="1" y="312646"/>
        <a:ext cx="616721" cy="264309"/>
      </dsp:txXfrm>
    </dsp:sp>
    <dsp:sp modelId="{467CA584-8B04-2641-BB7A-7927ED85892D}">
      <dsp:nvSpPr>
        <dsp:cNvPr id="0" name=""/>
        <dsp:cNvSpPr/>
      </dsp:nvSpPr>
      <dsp:spPr>
        <a:xfrm rot="5400000">
          <a:off x="2300126" y="-1660783"/>
          <a:ext cx="535996" cy="3902805"/>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None/>
          </a:pPr>
          <a:r>
            <a:rPr lang="es-ES" sz="1000" kern="1200" dirty="0"/>
            <a:t>Todas las técnicas de estiramientos son válidas y efectivas, pero se recomiendan las </a:t>
          </a:r>
          <a:r>
            <a:rPr lang="es-ES" sz="1000" b="1" kern="1200" dirty="0"/>
            <a:t>técnicas estáticas</a:t>
          </a:r>
          <a:r>
            <a:rPr lang="es-ES" sz="1000" kern="1200" dirty="0"/>
            <a:t> por su facilidad, seguridad y menor riesgo de lesión. </a:t>
          </a:r>
        </a:p>
      </dsp:txBody>
      <dsp:txXfrm rot="-5400000">
        <a:off x="616722" y="48786"/>
        <a:ext cx="3876640" cy="483666"/>
      </dsp:txXfrm>
    </dsp:sp>
    <dsp:sp modelId="{0B8B1957-CE09-6D4F-BD8A-9BF91BF23424}">
      <dsp:nvSpPr>
        <dsp:cNvPr id="0" name=""/>
        <dsp:cNvSpPr/>
      </dsp:nvSpPr>
      <dsp:spPr>
        <a:xfrm rot="5400000">
          <a:off x="-132154" y="919218"/>
          <a:ext cx="881030" cy="616721"/>
        </a:xfrm>
        <a:prstGeom prst="chevron">
          <a:avLst/>
        </a:prstGeom>
        <a:solidFill>
          <a:schemeClr val="accent4">
            <a:hueOff val="1960178"/>
            <a:satOff val="-8155"/>
            <a:lumOff val="1922"/>
            <a:alphaOff val="0"/>
          </a:schemeClr>
        </a:solidFill>
        <a:ln w="12700" cap="flat" cmpd="sng" algn="ctr">
          <a:solidFill>
            <a:schemeClr val="accent4">
              <a:hueOff val="1960178"/>
              <a:satOff val="-8155"/>
              <a:lumOff val="1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ES" sz="800" b="1" kern="1200" dirty="0"/>
            <a:t>Intensidad</a:t>
          </a:r>
        </a:p>
      </dsp:txBody>
      <dsp:txXfrm rot="-5400000">
        <a:off x="1" y="1095425"/>
        <a:ext cx="616721" cy="264309"/>
      </dsp:txXfrm>
    </dsp:sp>
    <dsp:sp modelId="{D78A963F-2814-6B4B-AD0D-7E86D0EB7378}">
      <dsp:nvSpPr>
        <dsp:cNvPr id="0" name=""/>
        <dsp:cNvSpPr/>
      </dsp:nvSpPr>
      <dsp:spPr>
        <a:xfrm rot="5400000">
          <a:off x="2281789" y="-878004"/>
          <a:ext cx="572669" cy="3902805"/>
        </a:xfrm>
        <a:prstGeom prst="round2SameRect">
          <a:avLst/>
        </a:prstGeom>
        <a:solidFill>
          <a:schemeClr val="lt1">
            <a:alpha val="90000"/>
            <a:hueOff val="0"/>
            <a:satOff val="0"/>
            <a:lumOff val="0"/>
            <a:alphaOff val="0"/>
          </a:schemeClr>
        </a:solidFill>
        <a:ln w="12700" cap="flat" cmpd="sng" algn="ctr">
          <a:solidFill>
            <a:schemeClr val="accent4">
              <a:hueOff val="1960178"/>
              <a:satOff val="-8155"/>
              <a:lumOff val="1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None/>
          </a:pPr>
          <a:r>
            <a:rPr lang="es-ES" sz="1000" kern="1200" dirty="0"/>
            <a:t>Los estiramientos deben generar tensión </a:t>
          </a:r>
          <a:r>
            <a:rPr lang="es-ES" sz="1000" b="1" kern="1200" dirty="0"/>
            <a:t>o tirantez pero sin llegar a provocar dolor.</a:t>
          </a:r>
        </a:p>
      </dsp:txBody>
      <dsp:txXfrm rot="-5400000">
        <a:off x="616722" y="815018"/>
        <a:ext cx="3874850" cy="516759"/>
      </dsp:txXfrm>
    </dsp:sp>
    <dsp:sp modelId="{2BB21EDB-E147-49CB-990E-EC27ADFFDB24}">
      <dsp:nvSpPr>
        <dsp:cNvPr id="0" name=""/>
        <dsp:cNvSpPr/>
      </dsp:nvSpPr>
      <dsp:spPr>
        <a:xfrm rot="5400000">
          <a:off x="-132154" y="1701997"/>
          <a:ext cx="881030" cy="616721"/>
        </a:xfrm>
        <a:prstGeom prst="chevron">
          <a:avLst/>
        </a:prstGeom>
        <a:solidFill>
          <a:schemeClr val="accent4">
            <a:hueOff val="3920356"/>
            <a:satOff val="-16311"/>
            <a:lumOff val="3843"/>
            <a:alphaOff val="0"/>
          </a:schemeClr>
        </a:solidFill>
        <a:ln w="12700" cap="flat" cmpd="sng" algn="ctr">
          <a:solidFill>
            <a:schemeClr val="accent4">
              <a:hueOff val="3920356"/>
              <a:satOff val="-16311"/>
              <a:lumOff val="3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ES" sz="800" b="1" kern="1200" dirty="0"/>
            <a:t>Frecuencia</a:t>
          </a:r>
        </a:p>
      </dsp:txBody>
      <dsp:txXfrm rot="-5400000">
        <a:off x="1" y="1878204"/>
        <a:ext cx="616721" cy="264309"/>
      </dsp:txXfrm>
    </dsp:sp>
    <dsp:sp modelId="{3022E02D-81B5-4A95-9E1D-A2775DBF5FB6}">
      <dsp:nvSpPr>
        <dsp:cNvPr id="0" name=""/>
        <dsp:cNvSpPr/>
      </dsp:nvSpPr>
      <dsp:spPr>
        <a:xfrm rot="5400000">
          <a:off x="2281789" y="-95225"/>
          <a:ext cx="572669" cy="3902805"/>
        </a:xfrm>
        <a:prstGeom prst="round2SameRect">
          <a:avLst/>
        </a:prstGeom>
        <a:solidFill>
          <a:schemeClr val="lt1">
            <a:alpha val="90000"/>
            <a:hueOff val="0"/>
            <a:satOff val="0"/>
            <a:lumOff val="0"/>
            <a:alphaOff val="0"/>
          </a:schemeClr>
        </a:solidFill>
        <a:ln w="12700" cap="flat" cmpd="sng" algn="ctr">
          <a:solidFill>
            <a:schemeClr val="accent4">
              <a:hueOff val="3920356"/>
              <a:satOff val="-16311"/>
              <a:lumOff val="3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None/>
          </a:pPr>
          <a:r>
            <a:rPr lang="es-ES" sz="1000" b="1" kern="1200" dirty="0"/>
            <a:t>Dos o tres días por semana </a:t>
          </a:r>
          <a:r>
            <a:rPr lang="es-ES" sz="1000" kern="1200" dirty="0"/>
            <a:t>de los principales grupos musculares.</a:t>
          </a:r>
        </a:p>
      </dsp:txBody>
      <dsp:txXfrm rot="-5400000">
        <a:off x="616722" y="1597797"/>
        <a:ext cx="3874850" cy="516759"/>
      </dsp:txXfrm>
    </dsp:sp>
    <dsp:sp modelId="{B9A57DD4-D5CD-473D-AF5E-1F52AD9D64C2}">
      <dsp:nvSpPr>
        <dsp:cNvPr id="0" name=""/>
        <dsp:cNvSpPr/>
      </dsp:nvSpPr>
      <dsp:spPr>
        <a:xfrm rot="5400000">
          <a:off x="-132154" y="2484776"/>
          <a:ext cx="881030" cy="616721"/>
        </a:xfrm>
        <a:prstGeom prst="chevron">
          <a:avLst/>
        </a:prstGeom>
        <a:solidFill>
          <a:schemeClr val="accent4">
            <a:hueOff val="5880535"/>
            <a:satOff val="-24466"/>
            <a:lumOff val="5765"/>
            <a:alphaOff val="0"/>
          </a:schemeClr>
        </a:solidFill>
        <a:ln w="12700" cap="flat" cmpd="sng" algn="ctr">
          <a:solidFill>
            <a:schemeClr val="accent4">
              <a:hueOff val="5880535"/>
              <a:satOff val="-24466"/>
              <a:lumOff val="5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ES" sz="800" b="1" kern="1200" dirty="0"/>
            <a:t>Repeticiones y tiempo</a:t>
          </a:r>
        </a:p>
      </dsp:txBody>
      <dsp:txXfrm rot="-5400000">
        <a:off x="1" y="2660983"/>
        <a:ext cx="616721" cy="264309"/>
      </dsp:txXfrm>
    </dsp:sp>
    <dsp:sp modelId="{2E13772F-DF25-45E4-88A4-A81BDFEB55AC}">
      <dsp:nvSpPr>
        <dsp:cNvPr id="0" name=""/>
        <dsp:cNvSpPr/>
      </dsp:nvSpPr>
      <dsp:spPr>
        <a:xfrm rot="5400000">
          <a:off x="2281789" y="687553"/>
          <a:ext cx="572669" cy="3902805"/>
        </a:xfrm>
        <a:prstGeom prst="round2SameRect">
          <a:avLst/>
        </a:prstGeom>
        <a:solidFill>
          <a:schemeClr val="lt1">
            <a:alpha val="90000"/>
            <a:hueOff val="0"/>
            <a:satOff val="0"/>
            <a:lumOff val="0"/>
            <a:alphaOff val="0"/>
          </a:schemeClr>
        </a:solidFill>
        <a:ln w="12700" cap="flat" cmpd="sng" algn="ctr">
          <a:solidFill>
            <a:schemeClr val="accent4">
              <a:hueOff val="5880535"/>
              <a:satOff val="-24466"/>
              <a:lumOff val="5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None/>
          </a:pPr>
          <a:r>
            <a:rPr lang="es-ES" sz="1000" kern="1200" dirty="0"/>
            <a:t>Cuatro </a:t>
          </a:r>
          <a:r>
            <a:rPr lang="es-ES" sz="1000" b="1" kern="1200" dirty="0"/>
            <a:t>repeticiones</a:t>
          </a:r>
          <a:r>
            <a:rPr lang="es-ES" sz="1000" kern="1200" dirty="0"/>
            <a:t> de cada estiramiento durante 10 </a:t>
          </a:r>
          <a:r>
            <a:rPr lang="es-ES" sz="1000" b="1" kern="1200" dirty="0"/>
            <a:t>segundos</a:t>
          </a:r>
          <a:r>
            <a:rPr lang="es-ES" sz="1000" kern="1200" dirty="0"/>
            <a:t> para principiantes, tres repeticiones de cada estiramiento durante 15 segundos para personas con experiencia previa y tres repeticiones de 20-30 segundos de cada ejercicio para personas entrenadas</a:t>
          </a:r>
        </a:p>
      </dsp:txBody>
      <dsp:txXfrm rot="-5400000">
        <a:off x="616722" y="2380576"/>
        <a:ext cx="3874850" cy="516759"/>
      </dsp:txXfrm>
    </dsp:sp>
    <dsp:sp modelId="{F33BE9EB-9A30-2641-ADB3-10B72E912BDE}">
      <dsp:nvSpPr>
        <dsp:cNvPr id="0" name=""/>
        <dsp:cNvSpPr/>
      </dsp:nvSpPr>
      <dsp:spPr>
        <a:xfrm rot="5400000">
          <a:off x="-132154" y="3267555"/>
          <a:ext cx="881030" cy="616721"/>
        </a:xfrm>
        <a:prstGeom prst="chevron">
          <a:avLst/>
        </a:prstGeom>
        <a:solidFill>
          <a:schemeClr val="accent4">
            <a:hueOff val="7840713"/>
            <a:satOff val="-32622"/>
            <a:lumOff val="7686"/>
            <a:alphaOff val="0"/>
          </a:schemeClr>
        </a:solidFill>
        <a:ln w="12700" cap="flat" cmpd="sng" algn="ctr">
          <a:solidFill>
            <a:schemeClr val="accent4">
              <a:hueOff val="7840713"/>
              <a:satOff val="-32622"/>
              <a:lumOff val="7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ES" sz="800" b="1" kern="1200" dirty="0"/>
            <a:t>Progresión</a:t>
          </a:r>
        </a:p>
      </dsp:txBody>
      <dsp:txXfrm rot="-5400000">
        <a:off x="1" y="3443762"/>
        <a:ext cx="616721" cy="264309"/>
      </dsp:txXfrm>
    </dsp:sp>
    <dsp:sp modelId="{9B2E4EBB-B6CD-F04C-ADFB-929EDAC904C8}">
      <dsp:nvSpPr>
        <dsp:cNvPr id="0" name=""/>
        <dsp:cNvSpPr/>
      </dsp:nvSpPr>
      <dsp:spPr>
        <a:xfrm rot="5400000">
          <a:off x="2281789" y="1470332"/>
          <a:ext cx="572669" cy="3902805"/>
        </a:xfrm>
        <a:prstGeom prst="round2SameRect">
          <a:avLst/>
        </a:prstGeom>
        <a:solidFill>
          <a:schemeClr val="lt1">
            <a:alpha val="90000"/>
            <a:hueOff val="0"/>
            <a:satOff val="0"/>
            <a:lumOff val="0"/>
            <a:alphaOff val="0"/>
          </a:schemeClr>
        </a:solidFill>
        <a:ln w="12700" cap="flat" cmpd="sng" algn="ctr">
          <a:solidFill>
            <a:schemeClr val="accent4">
              <a:hueOff val="7840713"/>
              <a:satOff val="-32622"/>
              <a:lumOff val="76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None/>
          </a:pPr>
          <a:r>
            <a:rPr lang="es-ES" sz="1000" kern="1200" dirty="0"/>
            <a:t>Se recomienda </a:t>
          </a:r>
          <a:r>
            <a:rPr lang="es-ES" sz="1000" b="1" kern="1200" dirty="0"/>
            <a:t>comenzar</a:t>
          </a:r>
          <a:r>
            <a:rPr lang="es-ES" sz="1000" kern="1200" dirty="0"/>
            <a:t> con tiempos de estiramientos cortos e ir </a:t>
          </a:r>
          <a:r>
            <a:rPr lang="es-ES" sz="1000" b="1" kern="1200" dirty="0"/>
            <a:t>aumentando</a:t>
          </a:r>
          <a:r>
            <a:rPr lang="es-ES" sz="1000" kern="1200" dirty="0"/>
            <a:t> el número de ejercicios o repeticiones; y frecuencia semanal; y por último aumentar el tiempo de mantenimiento de cada posición.</a:t>
          </a:r>
        </a:p>
      </dsp:txBody>
      <dsp:txXfrm rot="-5400000">
        <a:off x="616722" y="3163355"/>
        <a:ext cx="3874850" cy="516759"/>
      </dsp:txXfrm>
    </dsp:sp>
    <dsp:sp modelId="{AD27EF87-64BD-401E-AFED-2C3F49B36964}">
      <dsp:nvSpPr>
        <dsp:cNvPr id="0" name=""/>
        <dsp:cNvSpPr/>
      </dsp:nvSpPr>
      <dsp:spPr>
        <a:xfrm rot="5400000">
          <a:off x="-132154" y="4050334"/>
          <a:ext cx="881030" cy="616721"/>
        </a:xfrm>
        <a:prstGeom prst="chevron">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s-ES" sz="800" b="1" kern="1200" dirty="0"/>
            <a:t>Musculatura a atender con especial atención</a:t>
          </a:r>
        </a:p>
      </dsp:txBody>
      <dsp:txXfrm rot="-5400000">
        <a:off x="1" y="4226541"/>
        <a:ext cx="616721" cy="264309"/>
      </dsp:txXfrm>
    </dsp:sp>
    <dsp:sp modelId="{DC3E37E6-107B-418C-8EA5-ACEF0B96A261}">
      <dsp:nvSpPr>
        <dsp:cNvPr id="0" name=""/>
        <dsp:cNvSpPr/>
      </dsp:nvSpPr>
      <dsp:spPr>
        <a:xfrm rot="5400000">
          <a:off x="2281638" y="2253262"/>
          <a:ext cx="572970" cy="3902805"/>
        </a:xfrm>
        <a:prstGeom prst="round2Same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None/>
          </a:pPr>
          <a:r>
            <a:rPr lang="es-ES" sz="1000" kern="1200" dirty="0"/>
            <a:t>Parte superior de la espalda (</a:t>
          </a:r>
          <a:r>
            <a:rPr lang="es-ES" sz="1000" b="1" kern="1200" dirty="0"/>
            <a:t>pectoral</a:t>
          </a:r>
          <a:r>
            <a:rPr lang="es-ES" sz="1000" kern="1200" dirty="0"/>
            <a:t>), la parte inferior de la espalda (</a:t>
          </a:r>
          <a:r>
            <a:rPr lang="es-ES" sz="1000" b="1" kern="1200" dirty="0"/>
            <a:t>cuadrado lumbar, piramidal y musculatura paravertebral</a:t>
          </a:r>
          <a:r>
            <a:rPr lang="es-ES" sz="1000" kern="1200" dirty="0"/>
            <a:t>), la cadera (</a:t>
          </a:r>
          <a:r>
            <a:rPr lang="es-ES" sz="1000" b="1" kern="1200" dirty="0"/>
            <a:t>psoas-iliaco</a:t>
          </a:r>
          <a:r>
            <a:rPr lang="es-ES" sz="1000" kern="1200" dirty="0"/>
            <a:t>) y la parte posterior del muslo (</a:t>
          </a:r>
          <a:r>
            <a:rPr lang="es-ES" sz="1000" b="1" kern="1200" dirty="0"/>
            <a:t>musculatura </a:t>
          </a:r>
          <a:r>
            <a:rPr lang="es-ES" sz="1000" b="1" kern="1200" dirty="0" err="1"/>
            <a:t>isquiosural</a:t>
          </a:r>
          <a:r>
            <a:rPr lang="es-ES" sz="1000" kern="1200" dirty="0"/>
            <a:t>). </a:t>
          </a:r>
        </a:p>
      </dsp:txBody>
      <dsp:txXfrm rot="-5400000">
        <a:off x="616721" y="3946149"/>
        <a:ext cx="3874835" cy="5170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7D8C8-757E-449E-8B37-A9BEDFD28BB6}">
      <dsp:nvSpPr>
        <dsp:cNvPr id="0" name=""/>
        <dsp:cNvSpPr/>
      </dsp:nvSpPr>
      <dsp:spPr>
        <a:xfrm>
          <a:off x="533613" y="463782"/>
          <a:ext cx="4511040" cy="4511039"/>
        </a:xfrm>
        <a:prstGeom prst="ellipse">
          <a:avLst/>
        </a:prstGeom>
        <a:solidFill>
          <a:schemeClr val="bg1">
            <a:alpha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s-AR" sz="6500" kern="1200" dirty="0"/>
        </a:p>
      </dsp:txBody>
      <dsp:txXfrm>
        <a:off x="1163533" y="995731"/>
        <a:ext cx="2600960" cy="3447142"/>
      </dsp:txXfrm>
    </dsp:sp>
    <dsp:sp modelId="{C8EEE6ED-5C1B-44F8-956D-BCF8D2CAD3E8}">
      <dsp:nvSpPr>
        <dsp:cNvPr id="0" name=""/>
        <dsp:cNvSpPr/>
      </dsp:nvSpPr>
      <dsp:spPr>
        <a:xfrm>
          <a:off x="3166845" y="455978"/>
          <a:ext cx="4511040" cy="4511039"/>
        </a:xfrm>
        <a:prstGeom prst="ellipse">
          <a:avLst/>
        </a:prstGeom>
        <a:solidFill>
          <a:schemeClr val="bg1">
            <a:alpha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s-AR" sz="6500" kern="1200" dirty="0"/>
        </a:p>
      </dsp:txBody>
      <dsp:txXfrm>
        <a:off x="4447005" y="987927"/>
        <a:ext cx="2600960" cy="3447142"/>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2CE0B1-4DFC-41A2-B53B-A25893A40F0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00BF73B9-3CC5-4433-8E6B-388933CAB4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F083AEF6-E402-4657-B65E-5715FFA8E5F7}"/>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37AF05DA-383A-43FB-A140-4B86A6EFD69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F734DAF-0136-49D3-B3ED-D5FBE50F24E7}"/>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03102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C84DE-6F2B-4C8C-B1F1-A0C6E6BBDA71}"/>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6C3A9191-1D3A-481D-8B0D-353F3BD2E18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1FF724F-5C41-4D26-B402-B6A5F1E6CBDF}"/>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96DDF987-94D6-40E6-B7B7-1EEA1F40BCD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45EC73D-1A1A-4DD2-AAE7-A1CF176F1154}"/>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61803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40AF795-A70B-4655-9914-F89F9E06129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71934533-1C76-4D2E-9E19-988836BA4D0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B4EA5F1D-B939-4641-A697-7EA9037FA5D7}"/>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61E878DF-A8D4-495F-B7D0-1CF8B554D285}"/>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A9EF4C0-35B9-41E4-8D25-C90EE0D667CC}"/>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3742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BECD48-91FC-431F-9341-61CACF47869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835F2EB-8000-4ACE-8890-EC623DA90BC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7CA172C-4A83-4165-9039-4FC0C6EE031F}"/>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D6415CA0-FED7-47BE-B867-7E84C02EE8B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88749EC-7183-4E8A-B88B-F9BDAEF214FA}"/>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62776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F29E81-4ECD-4356-AC56-12D44E957FD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8FAA882-B768-45EF-9C7B-A173213660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9A68510-C805-44A0-A231-2F4E54F8F042}"/>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26BF8990-1C9C-4517-AF80-46B3DF6D6E2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6306959-3144-4E5F-9FFC-BB49A2D283ED}"/>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76129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1E546-6606-4258-A128-5FD4ACFAE6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1E01390B-287F-4AA1-B1D8-A89CEED046A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AB723BFD-88ED-4A31-9205-D521B2288B0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01672621-9F77-4390-8FE6-86044F3F81B5}"/>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6" name="Marcador de pie de página 5">
            <a:extLst>
              <a:ext uri="{FF2B5EF4-FFF2-40B4-BE49-F238E27FC236}">
                <a16:creationId xmlns:a16="http://schemas.microsoft.com/office/drawing/2014/main" id="{FB58AA88-EAEA-4D38-8841-A16261D83A03}"/>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E74028D7-98B7-4151-B6C9-F4799E4FBFEA}"/>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34178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1AB126-6954-46C8-B882-9550B59FB0E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F41B49A-4F12-4F21-9FE0-7B206661E8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1694480-D95D-4D5B-A9F5-072310492C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C3E01136-81C1-4AF3-B3AD-87CEFBE2BA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E08397D-E952-4446-A85C-4A6F8D1DFFF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FE3EE295-7193-46DD-BF97-34B1EE8D3120}"/>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8" name="Marcador de pie de página 7">
            <a:extLst>
              <a:ext uri="{FF2B5EF4-FFF2-40B4-BE49-F238E27FC236}">
                <a16:creationId xmlns:a16="http://schemas.microsoft.com/office/drawing/2014/main" id="{9149A331-C76A-4B1F-8ED5-13D39F66C2C4}"/>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CE50FBB7-3ECA-4B3A-B16B-387418A8A703}"/>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538877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4A2023-7B3A-4874-B6BE-005AC98F5B6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7F9DA1A4-F672-4B64-B984-925FD9A1C850}"/>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4" name="Marcador de pie de página 3">
            <a:extLst>
              <a:ext uri="{FF2B5EF4-FFF2-40B4-BE49-F238E27FC236}">
                <a16:creationId xmlns:a16="http://schemas.microsoft.com/office/drawing/2014/main" id="{3F1EE3FA-470B-4C94-A924-CE7B3DC40A2D}"/>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394E297E-A365-4199-84C0-A413116E04F5}"/>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53766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7B9F981-CE71-46C5-AAF2-9A7336AB3C59}"/>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3" name="Marcador de pie de página 2">
            <a:extLst>
              <a:ext uri="{FF2B5EF4-FFF2-40B4-BE49-F238E27FC236}">
                <a16:creationId xmlns:a16="http://schemas.microsoft.com/office/drawing/2014/main" id="{755917E9-5524-45DC-BDBB-2BB48AD5EC3E}"/>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D4833166-4711-4F69-BCB5-42E567AEBAEB}"/>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339481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3BF0DC-DB5E-49CC-BD94-B8A9FBC24F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FC2278C-8643-41DC-AEE9-7846A82C3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7060B1F6-1EB8-42C9-A60F-4FE7DDE54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B6EB2E-5854-4FB5-9336-CAD0FAA1317E}"/>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6" name="Marcador de pie de página 5">
            <a:extLst>
              <a:ext uri="{FF2B5EF4-FFF2-40B4-BE49-F238E27FC236}">
                <a16:creationId xmlns:a16="http://schemas.microsoft.com/office/drawing/2014/main" id="{9252B5CF-B7B5-4453-876E-EEF879E1979C}"/>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58C829B0-9367-4CF2-9D29-9AEC896C0D65}"/>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411121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AC8E4F-0D31-40CA-946A-A3EDC41ED1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95E2E240-917A-4909-872C-81DCF7C863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157FFADD-097C-47A2-9A30-0FF03828AF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4128062-E184-4A62-92FF-C59C58DD3C3C}"/>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6" name="Marcador de pie de página 5">
            <a:extLst>
              <a:ext uri="{FF2B5EF4-FFF2-40B4-BE49-F238E27FC236}">
                <a16:creationId xmlns:a16="http://schemas.microsoft.com/office/drawing/2014/main" id="{DF2894D9-57A5-4093-80E8-ED565505CDD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CAB9D7B0-30B1-4956-965B-2205B05B7490}"/>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3388513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F8ADFD9-21BD-42C1-B8F3-5F8E436D3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8DFA9685-DCE6-4DAF-9840-3FACBBB7F6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410E9907-93BE-4869-B5E7-A1A0ECAB8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D7967C77-8316-4069-9FC9-57F750703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CDE95287-5025-48D5-85A1-0B98CB8E6B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2DE63-6269-4CA0-8BE2-65AA09CF00C5}" type="slidenum">
              <a:rPr lang="es-AR" smtClean="0"/>
              <a:t>‹Nº›</a:t>
            </a:fld>
            <a:endParaRPr lang="es-AR"/>
          </a:p>
        </p:txBody>
      </p:sp>
    </p:spTree>
    <p:extLst>
      <p:ext uri="{BB962C8B-B14F-4D97-AF65-F5344CB8AC3E}">
        <p14:creationId xmlns:p14="http://schemas.microsoft.com/office/powerpoint/2010/main" val="137818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em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em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diagrams/layout2.xml"/><Relationship Id="rId18" Type="http://schemas.openxmlformats.org/officeDocument/2006/relationships/image" Target="../media/image36.jpeg"/><Relationship Id="rId3" Type="http://schemas.openxmlformats.org/officeDocument/2006/relationships/image" Target="../media/image4.png"/><Relationship Id="rId7" Type="http://schemas.openxmlformats.org/officeDocument/2006/relationships/diagramData" Target="../diagrams/data1.xml"/><Relationship Id="rId12" Type="http://schemas.openxmlformats.org/officeDocument/2006/relationships/diagramData" Target="../diagrams/data2.xml"/><Relationship Id="rId17" Type="http://schemas.openxmlformats.org/officeDocument/2006/relationships/image" Target="../media/image35.png"/><Relationship Id="rId2" Type="http://schemas.openxmlformats.org/officeDocument/2006/relationships/image" Target="../media/image2.png"/><Relationship Id="rId16" Type="http://schemas.microsoft.com/office/2007/relationships/diagramDrawing" Target="../diagrams/drawing2.xml"/><Relationship Id="rId1" Type="http://schemas.openxmlformats.org/officeDocument/2006/relationships/slideLayout" Target="../slideLayouts/slideLayout1.xml"/><Relationship Id="rId6" Type="http://schemas.openxmlformats.org/officeDocument/2006/relationships/image" Target="../media/image9.png"/><Relationship Id="rId11" Type="http://schemas.microsoft.com/office/2007/relationships/diagramDrawing" Target="../diagrams/drawing1.xml"/><Relationship Id="rId5" Type="http://schemas.microsoft.com/office/2007/relationships/hdphoto" Target="../media/hdphoto3.wdp"/><Relationship Id="rId15" Type="http://schemas.openxmlformats.org/officeDocument/2006/relationships/diagramColors" Target="../diagrams/colors2.xml"/><Relationship Id="rId10" Type="http://schemas.openxmlformats.org/officeDocument/2006/relationships/diagramColors" Target="../diagrams/colors1.xml"/><Relationship Id="rId4" Type="http://schemas.openxmlformats.org/officeDocument/2006/relationships/image" Target="../media/image21.png"/><Relationship Id="rId9" Type="http://schemas.openxmlformats.org/officeDocument/2006/relationships/diagramQuickStyle" Target="../diagrams/quickStyle1.xml"/><Relationship Id="rId1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7.em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6.em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4.png"/><Relationship Id="rId7" Type="http://schemas.openxmlformats.org/officeDocument/2006/relationships/diagramData" Target="../diagrams/data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11" Type="http://schemas.microsoft.com/office/2007/relationships/diagramDrawing" Target="../diagrams/drawing3.xml"/><Relationship Id="rId5" Type="http://schemas.microsoft.com/office/2007/relationships/hdphoto" Target="../media/hdphoto3.wdp"/><Relationship Id="rId10" Type="http://schemas.openxmlformats.org/officeDocument/2006/relationships/diagramColors" Target="../diagrams/colors3.xml"/><Relationship Id="rId4" Type="http://schemas.openxmlformats.org/officeDocument/2006/relationships/image" Target="../media/image21.png"/><Relationship Id="rId9"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png"/><Relationship Id="rId7" Type="http://schemas.openxmlformats.org/officeDocument/2006/relationships/image" Target="../media/image5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10" Type="http://schemas.openxmlformats.org/officeDocument/2006/relationships/image" Target="../media/image56.jpeg"/><Relationship Id="rId4" Type="http://schemas.openxmlformats.org/officeDocument/2006/relationships/image" Target="../media/image21.png"/><Relationship Id="rId9"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9.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png"/><Relationship Id="rId7"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4.png"/><Relationship Id="rId7" Type="http://schemas.openxmlformats.org/officeDocument/2006/relationships/image" Target="../media/image62.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71.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4.png"/><Relationship Id="rId7" Type="http://schemas.openxmlformats.org/officeDocument/2006/relationships/image" Target="../media/image64.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 Id="rId9" Type="http://schemas.openxmlformats.org/officeDocument/2006/relationships/image" Target="../media/image66.emf"/></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4.png"/><Relationship Id="rId7"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8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png"/><Relationship Id="rId7"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 Id="rId9" Type="http://schemas.openxmlformats.org/officeDocument/2006/relationships/image" Target="../media/image74.png"/></Relationships>
</file>

<file path=ppt/slides/_rels/slide82.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4.png"/><Relationship Id="rId7"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42E3636-D969-49D8-9627-850562A34B4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48741" y="152400"/>
            <a:ext cx="5205260" cy="6616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rotWithShape="1">
          <a:blip r:embed="rId3">
            <a:extLst>
              <a:ext uri="{28A0092B-C50C-407E-A947-70E740481C1C}">
                <a14:useLocalDpi xmlns:a14="http://schemas.microsoft.com/office/drawing/2010/main"/>
              </a:ext>
            </a:extLst>
          </a:blip>
          <a:srcRect b="2269"/>
          <a:stretch/>
        </p:blipFill>
        <p:spPr>
          <a:xfrm>
            <a:off x="8950398" y="0"/>
            <a:ext cx="3227087" cy="6858000"/>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3632" y="293914"/>
            <a:ext cx="6567719" cy="6560458"/>
          </a:xfrm>
          <a:prstGeom prst="roundRect">
            <a:avLst>
              <a:gd name="adj" fmla="val 8594"/>
            </a:avLst>
          </a:prstGeom>
          <a:solidFill>
            <a:srgbClr val="FFFFFF">
              <a:shade val="85000"/>
            </a:srgbClr>
          </a:solidFill>
          <a:ln>
            <a:noFill/>
          </a:ln>
          <a:effectLst/>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177485" cy="6857997"/>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44724" y="2378382"/>
            <a:ext cx="5354143" cy="1041567"/>
          </a:xfrm>
          <a:prstGeom prst="rect">
            <a:avLst/>
          </a:prstGeom>
          <a:noFill/>
          <a:effectLst>
            <a:outerShdw blurRad="63500" sx="187000" sy="187000" algn="ctr" rotWithShape="0">
              <a:schemeClr val="bg1">
                <a:lumMod val="50000"/>
                <a:alpha val="92000"/>
              </a:schemeClr>
            </a:outerShdw>
          </a:effectLst>
        </p:spPr>
        <p:txBody>
          <a:bodyPr wrap="square" rtlCol="0">
            <a:spAutoFit/>
          </a:bodyPr>
          <a:lstStyle/>
          <a:p>
            <a:pPr>
              <a:lnSpc>
                <a:spcPts val="2500"/>
              </a:lnSpc>
            </a:pPr>
            <a:r>
              <a:rPr lang="es-ES" sz="2000" dirty="0">
                <a:solidFill>
                  <a:schemeClr val="bg1"/>
                </a:solidFill>
                <a:latin typeface="Arial Black" panose="020B0A04020102020204" pitchFamily="34" charset="0"/>
              </a:rPr>
              <a:t>“ PROGRAMA DE EJERCICIO FÍSICO </a:t>
            </a:r>
          </a:p>
          <a:p>
            <a:pPr>
              <a:lnSpc>
                <a:spcPts val="2500"/>
              </a:lnSpc>
            </a:pPr>
            <a:r>
              <a:rPr lang="es-ES" sz="2000" dirty="0">
                <a:latin typeface="Arial" panose="020B0604020202020204" pitchFamily="34" charset="0"/>
                <a:cs typeface="Arial" panose="020B0604020202020204" pitchFamily="34" charset="0"/>
              </a:rPr>
              <a:t>PARA LA SALUD HOLÍSTICA </a:t>
            </a:r>
          </a:p>
          <a:p>
            <a:pPr>
              <a:lnSpc>
                <a:spcPts val="2500"/>
              </a:lnSpc>
            </a:pPr>
            <a:r>
              <a:rPr lang="es-ES" sz="2000" dirty="0">
                <a:solidFill>
                  <a:schemeClr val="bg1"/>
                </a:solidFill>
                <a:latin typeface="Arial Black" panose="020B0A04020102020204" pitchFamily="34" charset="0"/>
              </a:rPr>
              <a:t>EN PERSONAS MAYORES ”</a:t>
            </a:r>
            <a:endParaRPr lang="es-AR" sz="2000" dirty="0">
              <a:solidFill>
                <a:schemeClr val="bg1"/>
              </a:solidFill>
              <a:latin typeface="Arial Black" panose="020B0A04020102020204" pitchFamily="34" charset="0"/>
            </a:endParaRPr>
          </a:p>
        </p:txBody>
      </p:sp>
      <p:sp>
        <p:nvSpPr>
          <p:cNvPr id="19" name="2 Subtítulo">
            <a:extLst>
              <a:ext uri="{FF2B5EF4-FFF2-40B4-BE49-F238E27FC236}">
                <a16:creationId xmlns:a16="http://schemas.microsoft.com/office/drawing/2014/main" id="{2413C806-B553-4B4A-A8AB-D1E53C5C952F}"/>
              </a:ext>
            </a:extLst>
          </p:cNvPr>
          <p:cNvSpPr>
            <a:spLocks noGrp="1"/>
          </p:cNvSpPr>
          <p:nvPr>
            <p:ph type="subTitle" idx="1"/>
          </p:nvPr>
        </p:nvSpPr>
        <p:spPr>
          <a:xfrm>
            <a:off x="860390" y="4837058"/>
            <a:ext cx="4588351" cy="380838"/>
          </a:xfrm>
        </p:spPr>
        <p:txBody>
          <a:bodyPr>
            <a:noAutofit/>
          </a:bodyPr>
          <a:lstStyle/>
          <a:p>
            <a:pPr algn="l">
              <a:lnSpc>
                <a:spcPts val="700"/>
              </a:lnSpc>
            </a:pPr>
            <a:r>
              <a:rPr lang="es-ES" sz="1600" dirty="0">
                <a:solidFill>
                  <a:schemeClr val="bg1"/>
                </a:solidFill>
                <a:latin typeface="Arial" panose="020B0604020202020204" pitchFamily="34" charset="0"/>
                <a:cs typeface="Arial" panose="020B0604020202020204" pitchFamily="34" charset="0"/>
              </a:rPr>
              <a:t>Dr. ANTONIO CASIMIRO ANDÚJAR</a:t>
            </a:r>
          </a:p>
          <a:p>
            <a:pPr algn="l">
              <a:lnSpc>
                <a:spcPts val="700"/>
              </a:lnSpc>
            </a:pPr>
            <a:r>
              <a:rPr lang="es-ES" sz="1600" dirty="0">
                <a:solidFill>
                  <a:schemeClr val="bg1"/>
                </a:solidFill>
                <a:latin typeface="Arial" panose="020B0604020202020204" pitchFamily="34" charset="0"/>
                <a:cs typeface="Arial" panose="020B0604020202020204" pitchFamily="34" charset="0"/>
              </a:rPr>
              <a:t>Dr. MIGUEL ÁNGEL ARAQUE MARTÍNEZ</a:t>
            </a:r>
          </a:p>
        </p:txBody>
      </p:sp>
      <p:sp>
        <p:nvSpPr>
          <p:cNvPr id="21" name="CuadroTexto 20">
            <a:extLst>
              <a:ext uri="{FF2B5EF4-FFF2-40B4-BE49-F238E27FC236}">
                <a16:creationId xmlns:a16="http://schemas.microsoft.com/office/drawing/2014/main" id="{9FB94C09-D2BF-45C6-8159-0A29F5C29C22}"/>
              </a:ext>
            </a:extLst>
          </p:cNvPr>
          <p:cNvSpPr txBox="1"/>
          <p:nvPr/>
        </p:nvSpPr>
        <p:spPr>
          <a:xfrm>
            <a:off x="882615" y="5270597"/>
            <a:ext cx="3413614" cy="400110"/>
          </a:xfrm>
          <a:prstGeom prst="rect">
            <a:avLst/>
          </a:prstGeom>
          <a:noFill/>
        </p:spPr>
        <p:txBody>
          <a:bodyPr wrap="square">
            <a:spAutoFit/>
          </a:bodyPr>
          <a:lstStyle/>
          <a:p>
            <a:pPr algn="l"/>
            <a:r>
              <a:rPr lang="es-ES" sz="2000" spc="-150" dirty="0">
                <a:latin typeface="Arial" panose="020B0604020202020204" pitchFamily="34" charset="0"/>
                <a:cs typeface="Arial" panose="020B0604020202020204" pitchFamily="34" charset="0"/>
              </a:rPr>
              <a:t>Universidad de Almería  </a:t>
            </a:r>
            <a:r>
              <a:rPr lang="es-ES" sz="2000" b="1" spc="-150" dirty="0">
                <a:latin typeface="Arial" panose="020B0604020202020204" pitchFamily="34" charset="0"/>
                <a:cs typeface="Arial" panose="020B0604020202020204" pitchFamily="34" charset="0"/>
              </a:rPr>
              <a:t>• España</a:t>
            </a:r>
          </a:p>
        </p:txBody>
      </p:sp>
      <p:pic>
        <p:nvPicPr>
          <p:cNvPr id="29" name="Gráfico 28" descr="Centro educativo">
            <a:extLst>
              <a:ext uri="{FF2B5EF4-FFF2-40B4-BE49-F238E27FC236}">
                <a16:creationId xmlns:a16="http://schemas.microsoft.com/office/drawing/2014/main" id="{A10945B6-C1B4-41F1-9CFA-D0AC2F143DF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2199621" y="5637258"/>
            <a:ext cx="1131556" cy="1131556"/>
          </a:xfrm>
          <a:prstGeom prst="rect">
            <a:avLst/>
          </a:prstGeom>
          <a:effectLst/>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860390" y="5296470"/>
            <a:ext cx="3537439" cy="373667"/>
          </a:xfrm>
          <a:prstGeom prst="roundRect">
            <a:avLst>
              <a:gd name="adj" fmla="val 50000"/>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0299399" flipH="1">
            <a:off x="4195147" y="3710726"/>
            <a:ext cx="1486632" cy="1952359"/>
          </a:xfrm>
          <a:prstGeom prst="rect">
            <a:avLst/>
          </a:prstGeom>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92528" y="922745"/>
            <a:ext cx="5659079" cy="1246494"/>
          </a:xfrm>
          <a:prstGeom prst="rect">
            <a:avLst/>
          </a:prstGeom>
        </p:spPr>
      </p:pic>
      <p:pic>
        <p:nvPicPr>
          <p:cNvPr id="6" name="Imagen 5">
            <a:extLst>
              <a:ext uri="{FF2B5EF4-FFF2-40B4-BE49-F238E27FC236}">
                <a16:creationId xmlns:a16="http://schemas.microsoft.com/office/drawing/2014/main" id="{17239BD5-E443-4CE7-8FE8-311C517A611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Effect>
                      <a14:brightnessContrast bright="-11000" contrast="40000"/>
                    </a14:imgEffect>
                  </a14:imgLayer>
                </a14:imgProps>
              </a:ext>
              <a:ext uri="{28A0092B-C50C-407E-A947-70E740481C1C}">
                <a14:useLocalDpi xmlns:a14="http://schemas.microsoft.com/office/drawing/2010/main"/>
              </a:ext>
            </a:extLst>
          </a:blip>
          <a:srcRect l="9992" t="18987"/>
          <a:stretch/>
        </p:blipFill>
        <p:spPr>
          <a:xfrm>
            <a:off x="5965292" y="526826"/>
            <a:ext cx="4685146" cy="6323925"/>
          </a:xfrm>
          <a:prstGeom prst="rect">
            <a:avLst/>
          </a:prstGeom>
          <a:effectLst>
            <a:glow>
              <a:schemeClr val="accent1">
                <a:alpha val="40000"/>
              </a:schemeClr>
            </a:glow>
          </a:effectLst>
        </p:spPr>
      </p:pic>
    </p:spTree>
    <p:extLst>
      <p:ext uri="{BB962C8B-B14F-4D97-AF65-F5344CB8AC3E}">
        <p14:creationId xmlns:p14="http://schemas.microsoft.com/office/powerpoint/2010/main" val="3399721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2 Rectángulo">
            <a:extLst>
              <a:ext uri="{FF2B5EF4-FFF2-40B4-BE49-F238E27FC236}">
                <a16:creationId xmlns:a16="http://schemas.microsoft.com/office/drawing/2014/main" id="{43FF2597-4B98-4E9A-09EF-D1624945FD4B}"/>
              </a:ext>
            </a:extLst>
          </p:cNvPr>
          <p:cNvSpPr/>
          <p:nvPr/>
        </p:nvSpPr>
        <p:spPr>
          <a:xfrm>
            <a:off x="652208" y="833955"/>
            <a:ext cx="8449180" cy="2800767"/>
          </a:xfrm>
          <a:prstGeom prst="rect">
            <a:avLst/>
          </a:prstGeom>
        </p:spPr>
        <p:txBody>
          <a:bodyPr wrap="square">
            <a:spAutoFit/>
          </a:bodyPr>
          <a:lstStyle/>
          <a:p>
            <a:pPr algn="just" eaLnBrk="0" fontAlgn="base" hangingPunct="0">
              <a:spcBef>
                <a:spcPct val="0"/>
              </a:spcBef>
              <a:spcAft>
                <a:spcPct val="0"/>
              </a:spcAft>
              <a:defRPr/>
            </a:pPr>
            <a:r>
              <a:rPr lang="es-ES" sz="2200" dirty="0">
                <a:solidFill>
                  <a:srgbClr val="FFFFFF"/>
                </a:solidFill>
                <a:latin typeface="Arial" panose="020B0604020202020204" pitchFamily="34" charset="0"/>
                <a:cs typeface="Arial" panose="020B0604020202020204" pitchFamily="34" charset="0"/>
              </a:rPr>
              <a:t>El patrón de la </a:t>
            </a:r>
            <a:r>
              <a:rPr lang="es-ES" sz="2200" b="1" dirty="0">
                <a:solidFill>
                  <a:srgbClr val="FFFFFF"/>
                </a:solidFill>
                <a:latin typeface="Arial" panose="020B0604020202020204" pitchFamily="34" charset="0"/>
                <a:cs typeface="Arial" panose="020B0604020202020204" pitchFamily="34" charset="0"/>
              </a:rPr>
              <a:t>marcha</a:t>
            </a:r>
            <a:r>
              <a:rPr lang="es-ES" sz="2200" dirty="0">
                <a:solidFill>
                  <a:srgbClr val="FFFFFF"/>
                </a:solidFill>
                <a:latin typeface="Arial" panose="020B0604020202020204" pitchFamily="34" charset="0"/>
                <a:cs typeface="Arial" panose="020B0604020202020204" pitchFamily="34" charset="0"/>
              </a:rPr>
              <a:t> cambia -a causa del envejecimiento- en los siguientes términos:</a:t>
            </a:r>
          </a:p>
          <a:p>
            <a:pPr marL="342900" indent="-342900" algn="just" eaLnBrk="0" fontAlgn="base" hangingPunct="0">
              <a:spcBef>
                <a:spcPct val="0"/>
              </a:spcBef>
              <a:spcAft>
                <a:spcPct val="0"/>
              </a:spcAft>
              <a:buFont typeface="Arial" pitchFamily="34" charset="0"/>
              <a:buChar char="•"/>
              <a:defRPr/>
            </a:pPr>
            <a:r>
              <a:rPr lang="es-ES" sz="2200" dirty="0">
                <a:solidFill>
                  <a:srgbClr val="FFFFFF"/>
                </a:solidFill>
                <a:latin typeface="Arial" panose="020B0604020202020204" pitchFamily="34" charset="0"/>
                <a:cs typeface="Arial" panose="020B0604020202020204" pitchFamily="34" charset="0"/>
              </a:rPr>
              <a:t> Reducción de la velocidad.</a:t>
            </a:r>
          </a:p>
          <a:p>
            <a:pPr marL="342900" indent="-342900" algn="just" eaLnBrk="0" fontAlgn="base" hangingPunct="0">
              <a:spcBef>
                <a:spcPct val="0"/>
              </a:spcBef>
              <a:spcAft>
                <a:spcPct val="0"/>
              </a:spcAft>
              <a:buFont typeface="Arial" pitchFamily="34" charset="0"/>
              <a:buChar char="•"/>
              <a:defRPr/>
            </a:pPr>
            <a:r>
              <a:rPr lang="es-ES" sz="2200" dirty="0">
                <a:solidFill>
                  <a:srgbClr val="FFFFFF"/>
                </a:solidFill>
                <a:latin typeface="Arial" panose="020B0604020202020204" pitchFamily="34" charset="0"/>
                <a:cs typeface="Arial" panose="020B0604020202020204" pitchFamily="34" charset="0"/>
              </a:rPr>
              <a:t> Reducción de la frecuencia de los pasos.</a:t>
            </a:r>
          </a:p>
          <a:p>
            <a:pPr marL="342900" indent="-342900" algn="just" eaLnBrk="0" fontAlgn="base" hangingPunct="0">
              <a:spcBef>
                <a:spcPct val="0"/>
              </a:spcBef>
              <a:spcAft>
                <a:spcPct val="0"/>
              </a:spcAft>
              <a:buFont typeface="Arial" pitchFamily="34" charset="0"/>
              <a:buChar char="•"/>
              <a:defRPr/>
            </a:pPr>
            <a:r>
              <a:rPr lang="es-ES" sz="2200" dirty="0">
                <a:solidFill>
                  <a:srgbClr val="FFFFFF"/>
                </a:solidFill>
                <a:latin typeface="Arial" panose="020B0604020202020204" pitchFamily="34" charset="0"/>
                <a:cs typeface="Arial" panose="020B0604020202020204" pitchFamily="34" charset="0"/>
              </a:rPr>
              <a:t> Aumento de la anchura de la zancada.</a:t>
            </a:r>
          </a:p>
          <a:p>
            <a:pPr marL="342900" indent="-342900" algn="just" eaLnBrk="0" fontAlgn="base" hangingPunct="0">
              <a:spcBef>
                <a:spcPct val="0"/>
              </a:spcBef>
              <a:spcAft>
                <a:spcPct val="0"/>
              </a:spcAft>
              <a:buFont typeface="Arial" pitchFamily="34" charset="0"/>
              <a:buChar char="•"/>
              <a:defRPr/>
            </a:pPr>
            <a:r>
              <a:rPr lang="es-ES" sz="2200" dirty="0">
                <a:solidFill>
                  <a:srgbClr val="FFFFFF"/>
                </a:solidFill>
                <a:latin typeface="Arial" panose="020B0604020202020204" pitchFamily="34" charset="0"/>
                <a:cs typeface="Arial" panose="020B0604020202020204" pitchFamily="34" charset="0"/>
              </a:rPr>
              <a:t> Reducción de la longitud de la zancada.</a:t>
            </a:r>
          </a:p>
          <a:p>
            <a:pPr marL="342900" indent="-342900" algn="just" eaLnBrk="0" fontAlgn="base" hangingPunct="0">
              <a:spcBef>
                <a:spcPct val="0"/>
              </a:spcBef>
              <a:spcAft>
                <a:spcPct val="0"/>
              </a:spcAft>
              <a:buFont typeface="Arial" pitchFamily="34" charset="0"/>
              <a:buChar char="•"/>
              <a:defRPr/>
            </a:pPr>
            <a:r>
              <a:rPr lang="es-ES" sz="2200" dirty="0">
                <a:solidFill>
                  <a:srgbClr val="FFFFFF"/>
                </a:solidFill>
                <a:latin typeface="Arial" panose="020B0604020202020204" pitchFamily="34" charset="0"/>
                <a:cs typeface="Arial" panose="020B0604020202020204" pitchFamily="34" charset="0"/>
              </a:rPr>
              <a:t> Aumento de la fase de apoyo.</a:t>
            </a:r>
          </a:p>
          <a:p>
            <a:pPr algn="just" eaLnBrk="0" fontAlgn="base" hangingPunct="0">
              <a:spcBef>
                <a:spcPct val="0"/>
              </a:spcBef>
              <a:spcAft>
                <a:spcPct val="0"/>
              </a:spcAft>
            </a:pPr>
            <a:endParaRPr lang="es-ES" sz="2200" kern="1200" dirty="0">
              <a:solidFill>
                <a:srgbClr val="FFFFFF"/>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D2B6790E-0E5A-2A27-2545-497127A565F5}"/>
              </a:ext>
            </a:extLst>
          </p:cNvPr>
          <p:cNvPicPr>
            <a:picLocks noChangeAspect="1"/>
          </p:cNvPicPr>
          <p:nvPr/>
        </p:nvPicPr>
        <p:blipFill>
          <a:blip r:embed="rId6"/>
          <a:stretch>
            <a:fillRect/>
          </a:stretch>
        </p:blipFill>
        <p:spPr>
          <a:xfrm>
            <a:off x="4723272" y="3304470"/>
            <a:ext cx="4179980" cy="2719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1736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chemeClr val="accent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chemeClr val="accent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chemeClr val="accent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chemeClr val="accent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chemeClr val="accent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5" end="5"/>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8 Rectángulo">
            <a:extLst>
              <a:ext uri="{FF2B5EF4-FFF2-40B4-BE49-F238E27FC236}">
                <a16:creationId xmlns:a16="http://schemas.microsoft.com/office/drawing/2014/main" id="{03D54CCA-2022-6FFD-B267-9D506D5EF469}"/>
              </a:ext>
            </a:extLst>
          </p:cNvPr>
          <p:cNvSpPr/>
          <p:nvPr/>
        </p:nvSpPr>
        <p:spPr>
          <a:xfrm>
            <a:off x="605062" y="1777712"/>
            <a:ext cx="5785794" cy="3477875"/>
          </a:xfrm>
          <a:prstGeom prst="rect">
            <a:avLst/>
          </a:prstGeom>
        </p:spPr>
        <p:txBody>
          <a:bodyPr wrap="square">
            <a:spAutoFit/>
          </a:bodyPr>
          <a:lstStyle/>
          <a:p>
            <a:pPr algn="just" eaLnBrk="0" fontAlgn="base" hangingPunct="0">
              <a:spcBef>
                <a:spcPct val="0"/>
              </a:spcBef>
              <a:spcAft>
                <a:spcPct val="0"/>
              </a:spcAft>
              <a:defRPr/>
            </a:pPr>
            <a:r>
              <a:rPr lang="es-ES" sz="2000" kern="1200" dirty="0">
                <a:solidFill>
                  <a:srgbClr val="FFFFFF"/>
                </a:solidFill>
                <a:latin typeface="Arial" panose="020B0604020202020204" pitchFamily="34" charset="0"/>
                <a:cs typeface="Arial" panose="020B0604020202020204" pitchFamily="34" charset="0"/>
              </a:rPr>
              <a:t>Posibilidades variadas en caso de buen estado de salud:</a:t>
            </a:r>
          </a:p>
          <a:p>
            <a:pPr algn="just" eaLnBrk="0" fontAlgn="base" hangingPunct="0">
              <a:spcBef>
                <a:spcPct val="0"/>
              </a:spcBef>
              <a:spcAft>
                <a:spcPct val="0"/>
              </a:spcAft>
              <a:defRPr/>
            </a:pPr>
            <a:r>
              <a:rPr lang="es-ES" sz="2000" kern="1200" dirty="0">
                <a:solidFill>
                  <a:srgbClr val="FFFFFF"/>
                </a:solidFill>
                <a:latin typeface="Arial" panose="020B0604020202020204" pitchFamily="34" charset="0"/>
                <a:cs typeface="Arial" panose="020B0604020202020204" pitchFamily="34" charset="0"/>
              </a:rPr>
              <a:t>Nivel 1: Caminar con cambios de direcciones, detenciones y arranques bruscos.</a:t>
            </a:r>
          </a:p>
          <a:p>
            <a:pPr algn="just" eaLnBrk="0" fontAlgn="base" hangingPunct="0">
              <a:spcBef>
                <a:spcPct val="0"/>
              </a:spcBef>
              <a:spcAft>
                <a:spcPct val="0"/>
              </a:spcAft>
              <a:defRPr/>
            </a:pPr>
            <a:r>
              <a:rPr lang="es-ES" sz="2000" kern="1200" dirty="0">
                <a:solidFill>
                  <a:srgbClr val="FFFFFF"/>
                </a:solidFill>
                <a:latin typeface="Arial" panose="020B0604020202020204" pitchFamily="34" charset="0"/>
                <a:cs typeface="Arial" panose="020B0604020202020204" pitchFamily="34" charset="0"/>
              </a:rPr>
              <a:t>Nivel 2: Caminar con la base de sustentación alterada. Por ejemplo, caminar de puntillas.</a:t>
            </a:r>
          </a:p>
          <a:p>
            <a:pPr algn="just" eaLnBrk="0" fontAlgn="base" hangingPunct="0">
              <a:spcBef>
                <a:spcPct val="0"/>
              </a:spcBef>
              <a:spcAft>
                <a:spcPct val="0"/>
              </a:spcAft>
              <a:defRPr/>
            </a:pPr>
            <a:r>
              <a:rPr lang="es-ES" sz="2000" kern="1200" dirty="0">
                <a:solidFill>
                  <a:srgbClr val="FFFFFF"/>
                </a:solidFill>
                <a:latin typeface="Arial" panose="020B0604020202020204" pitchFamily="34" charset="0"/>
                <a:cs typeface="Arial" panose="020B0604020202020204" pitchFamily="34" charset="0"/>
              </a:rPr>
              <a:t>Nivel 3: Variaciones del patrón de la marcha: caminar lateralmente cruzando las piernas, elevando rodillas, con movimientos de brazos, …</a:t>
            </a:r>
          </a:p>
          <a:p>
            <a:pPr algn="just" eaLnBrk="0" fontAlgn="base" hangingPunct="0">
              <a:spcBef>
                <a:spcPct val="0"/>
              </a:spcBef>
              <a:spcAft>
                <a:spcPct val="0"/>
              </a:spcAft>
              <a:defRPr/>
            </a:pPr>
            <a:r>
              <a:rPr lang="es-ES" sz="2000" kern="1200" dirty="0">
                <a:solidFill>
                  <a:srgbClr val="FFFFFF"/>
                </a:solidFill>
                <a:latin typeface="Arial" panose="020B0604020202020204" pitchFamily="34" charset="0"/>
                <a:cs typeface="Arial" panose="020B0604020202020204" pitchFamily="34" charset="0"/>
              </a:rPr>
              <a:t>Nivel 4:  Mejora del patrón de la marcha con obstáculos.</a:t>
            </a:r>
          </a:p>
        </p:txBody>
      </p:sp>
      <p:pic>
        <p:nvPicPr>
          <p:cNvPr id="9" name="Imagen 8">
            <a:extLst>
              <a:ext uri="{FF2B5EF4-FFF2-40B4-BE49-F238E27FC236}">
                <a16:creationId xmlns:a16="http://schemas.microsoft.com/office/drawing/2014/main" id="{8A5C69DF-BE79-1670-D5F1-A7FD19B25EAD}"/>
              </a:ext>
            </a:extLst>
          </p:cNvPr>
          <p:cNvPicPr>
            <a:picLocks noChangeAspect="1"/>
          </p:cNvPicPr>
          <p:nvPr/>
        </p:nvPicPr>
        <p:blipFill>
          <a:blip r:embed="rId6"/>
          <a:stretch>
            <a:fillRect/>
          </a:stretch>
        </p:blipFill>
        <p:spPr>
          <a:xfrm>
            <a:off x="6639530" y="1645680"/>
            <a:ext cx="2406604" cy="36099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8373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Picture 2">
            <a:extLst>
              <a:ext uri="{FF2B5EF4-FFF2-40B4-BE49-F238E27FC236}">
                <a16:creationId xmlns:a16="http://schemas.microsoft.com/office/drawing/2014/main" id="{A5E752D7-3886-1835-AD27-57F2DD3CBF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047"/>
          <a:stretch/>
        </p:blipFill>
        <p:spPr bwMode="auto">
          <a:xfrm>
            <a:off x="648180" y="2951545"/>
            <a:ext cx="8457235" cy="31678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6">
            <a:extLst>
              <a:ext uri="{FF2B5EF4-FFF2-40B4-BE49-F238E27FC236}">
                <a16:creationId xmlns:a16="http://schemas.microsoft.com/office/drawing/2014/main" id="{67CF331F-2C05-2F0F-2B28-46562AB2AE42}"/>
              </a:ext>
            </a:extLst>
          </p:cNvPr>
          <p:cNvSpPr txBox="1">
            <a:spLocks noChangeArrowheads="1"/>
          </p:cNvSpPr>
          <p:nvPr/>
        </p:nvSpPr>
        <p:spPr bwMode="auto">
          <a:xfrm>
            <a:off x="769064" y="1015623"/>
            <a:ext cx="8215466" cy="923330"/>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eaLnBrk="0" hangingPunct="0">
              <a:spcBef>
                <a:spcPct val="50000"/>
              </a:spcBef>
              <a:defRPr/>
            </a:pPr>
            <a:r>
              <a:rPr kumimoji="1" lang="es-ES" kern="1200" dirty="0">
                <a:solidFill>
                  <a:srgbClr val="FFFFFF"/>
                </a:solidFill>
                <a:latin typeface="Arial" panose="020B0604020202020204" pitchFamily="34" charset="0"/>
                <a:ea typeface="SimSun" pitchFamily="2" charset="-122"/>
                <a:cs typeface="Arial" panose="020B0604020202020204" pitchFamily="34" charset="0"/>
              </a:rPr>
              <a:t>Si se entrena combinado (F y R) en la misma sesión, la F se debe trabajar primero para favorecer las adaptaciones neuromusculares, combinando altas y bajas velocidades de ejecución. </a:t>
            </a:r>
          </a:p>
        </p:txBody>
      </p:sp>
      <p:sp>
        <p:nvSpPr>
          <p:cNvPr id="4" name="Text Box 6">
            <a:extLst>
              <a:ext uri="{FF2B5EF4-FFF2-40B4-BE49-F238E27FC236}">
                <a16:creationId xmlns:a16="http://schemas.microsoft.com/office/drawing/2014/main" id="{E7E4DD69-E681-992D-278C-847B24B179B9}"/>
              </a:ext>
            </a:extLst>
          </p:cNvPr>
          <p:cNvSpPr txBox="1">
            <a:spLocks noChangeArrowheads="1"/>
          </p:cNvSpPr>
          <p:nvPr/>
        </p:nvSpPr>
        <p:spPr bwMode="auto">
          <a:xfrm>
            <a:off x="1405831" y="2264512"/>
            <a:ext cx="6905653" cy="584775"/>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eaLnBrk="0" hangingPunct="0">
              <a:spcBef>
                <a:spcPct val="50000"/>
              </a:spcBef>
              <a:defRPr/>
            </a:pPr>
            <a:r>
              <a:rPr kumimoji="1" lang="es-ES" sz="1600" b="1" kern="1200" dirty="0">
                <a:solidFill>
                  <a:srgbClr val="FFFFFF"/>
                </a:solidFill>
                <a:latin typeface="Arial" panose="020B0604020202020204" pitchFamily="34" charset="0"/>
                <a:ea typeface="SimSun" pitchFamily="2" charset="-122"/>
                <a:cs typeface="Arial" panose="020B0604020202020204" pitchFamily="34" charset="0"/>
              </a:rPr>
              <a:t>RECOMENDACIONES GENERALES PROGRAMA DE MEJORA DE RESISTENCIA CARDIOVASCULAR</a:t>
            </a:r>
          </a:p>
        </p:txBody>
      </p:sp>
    </p:spTree>
    <p:extLst>
      <p:ext uri="{BB962C8B-B14F-4D97-AF65-F5344CB8AC3E}">
        <p14:creationId xmlns:p14="http://schemas.microsoft.com/office/powerpoint/2010/main" val="109801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Picture 2">
            <a:extLst>
              <a:ext uri="{FF2B5EF4-FFF2-40B4-BE49-F238E27FC236}">
                <a16:creationId xmlns:a16="http://schemas.microsoft.com/office/drawing/2014/main" id="{B69F7FA6-3A92-1BC4-3F18-9F78DD7CA3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72" t="35571" r="559" b="1774"/>
          <a:stretch/>
        </p:blipFill>
        <p:spPr bwMode="auto">
          <a:xfrm>
            <a:off x="517739" y="2607375"/>
            <a:ext cx="8681838" cy="3504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6">
            <a:extLst>
              <a:ext uri="{FF2B5EF4-FFF2-40B4-BE49-F238E27FC236}">
                <a16:creationId xmlns:a16="http://schemas.microsoft.com/office/drawing/2014/main" id="{BD33FF49-B0D2-F9FA-3C37-92C78147F4E0}"/>
              </a:ext>
            </a:extLst>
          </p:cNvPr>
          <p:cNvSpPr txBox="1">
            <a:spLocks noChangeArrowheads="1"/>
          </p:cNvSpPr>
          <p:nvPr/>
        </p:nvSpPr>
        <p:spPr bwMode="auto">
          <a:xfrm>
            <a:off x="694481" y="1118619"/>
            <a:ext cx="8403220" cy="106182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eaLnBrk="0" hangingPunct="0">
              <a:spcBef>
                <a:spcPct val="50000"/>
              </a:spcBef>
              <a:defRPr/>
            </a:pPr>
            <a:r>
              <a:rPr kumimoji="1" lang="es-ES" b="1" kern="1200" dirty="0">
                <a:solidFill>
                  <a:srgbClr val="FFFFFF"/>
                </a:solidFill>
                <a:latin typeface="Arial" panose="020B0604020202020204" pitchFamily="34" charset="0"/>
                <a:ea typeface="SimSun" pitchFamily="2" charset="-122"/>
                <a:cs typeface="Arial" panose="020B0604020202020204" pitchFamily="34" charset="0"/>
              </a:rPr>
              <a:t>¿CÓMO CONSTRUIR UN PLAN DE EJERCICIO FÍSICO EFICAZ</a:t>
            </a:r>
          </a:p>
          <a:p>
            <a:pPr algn="ctr" eaLnBrk="0" hangingPunct="0">
              <a:spcBef>
                <a:spcPct val="50000"/>
              </a:spcBef>
              <a:defRPr/>
            </a:pPr>
            <a:r>
              <a:rPr kumimoji="1" lang="es-ES" dirty="0">
                <a:solidFill>
                  <a:srgbClr val="FFFFFF"/>
                </a:solidFill>
                <a:latin typeface="Arial" panose="020B0604020202020204" pitchFamily="34" charset="0"/>
                <a:ea typeface="SimSun" pitchFamily="2" charset="-122"/>
                <a:cs typeface="Arial" panose="020B0604020202020204" pitchFamily="34" charset="0"/>
              </a:rPr>
              <a:t>Establecer la </a:t>
            </a:r>
            <a:r>
              <a:rPr kumimoji="1" lang="es-ES" b="1" dirty="0">
                <a:solidFill>
                  <a:srgbClr val="FFFFFF"/>
                </a:solidFill>
                <a:latin typeface="Arial" panose="020B0604020202020204" pitchFamily="34" charset="0"/>
                <a:ea typeface="SimSun" pitchFamily="2" charset="-122"/>
                <a:cs typeface="Arial" panose="020B0604020202020204" pitchFamily="34" charset="0"/>
              </a:rPr>
              <a:t>INTENSIDAD, VOLUMEN Y FRECUENCIA Y PROGRECIÓN (anciano prefrágil y frágil)?</a:t>
            </a:r>
            <a:endParaRPr kumimoji="1" lang="es-ES" b="1" kern="1200" dirty="0">
              <a:solidFill>
                <a:srgbClr val="FFFFFF"/>
              </a:solidFill>
              <a:latin typeface="Arial" panose="020B0604020202020204" pitchFamily="34" charset="0"/>
              <a:ea typeface="SimSun" pitchFamily="2" charset="-122"/>
              <a:cs typeface="Arial" panose="020B0604020202020204" pitchFamily="34" charset="0"/>
            </a:endParaRPr>
          </a:p>
        </p:txBody>
      </p:sp>
    </p:spTree>
    <p:extLst>
      <p:ext uri="{BB962C8B-B14F-4D97-AF65-F5344CB8AC3E}">
        <p14:creationId xmlns:p14="http://schemas.microsoft.com/office/powerpoint/2010/main" val="3917507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2409258" y="1427014"/>
            <a:ext cx="4898800" cy="92619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panose="020B0604020202020204" pitchFamily="34" charset="0"/>
                <a:cs typeface="Arial" panose="020B0604020202020204" pitchFamily="34" charset="0"/>
              </a:rPr>
              <a:t>EJERCICIOS DE RESISTENCIA CARDIOVASCULAR</a:t>
            </a:r>
            <a:endParaRPr lang="es-ES" sz="2800" b="1" kern="1200" dirty="0">
              <a:solidFill>
                <a:schemeClr val="bg1"/>
              </a:solidFill>
              <a:latin typeface="Arial" panose="020B06040202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CDCA4419-6073-DD7F-C384-9B0A2C722F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999" t="36941" b="3182"/>
          <a:stretch/>
        </p:blipFill>
        <p:spPr bwMode="auto">
          <a:xfrm>
            <a:off x="1058094" y="2532238"/>
            <a:ext cx="7637408" cy="3382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D3A14F5D-F9FF-0B38-4E59-B985027F04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7514" b="68261"/>
          <a:stretch/>
        </p:blipFill>
        <p:spPr bwMode="auto">
          <a:xfrm>
            <a:off x="7490815" y="1115747"/>
            <a:ext cx="1135220" cy="179290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678225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Picture 2">
            <a:extLst>
              <a:ext uri="{FF2B5EF4-FFF2-40B4-BE49-F238E27FC236}">
                <a16:creationId xmlns:a16="http://schemas.microsoft.com/office/drawing/2014/main" id="{5A902299-9632-B8A3-E8E3-D2F10B3185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129" y="676321"/>
            <a:ext cx="8431058" cy="5505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951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 name="Picture 2">
            <a:extLst>
              <a:ext uri="{FF2B5EF4-FFF2-40B4-BE49-F238E27FC236}">
                <a16:creationId xmlns:a16="http://schemas.microsoft.com/office/drawing/2014/main" id="{0D28EE10-6E23-DCD6-EEB8-EB23675C27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076"/>
          <a:stretch/>
        </p:blipFill>
        <p:spPr bwMode="auto">
          <a:xfrm>
            <a:off x="2670628" y="811769"/>
            <a:ext cx="6263056" cy="5234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a:extLst>
              <a:ext uri="{FF2B5EF4-FFF2-40B4-BE49-F238E27FC236}">
                <a16:creationId xmlns:a16="http://schemas.microsoft.com/office/drawing/2014/main" id="{3B5A8071-B87A-2498-648C-679E2A5F77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1" t="18056" r="87040"/>
          <a:stretch/>
        </p:blipFill>
        <p:spPr bwMode="auto">
          <a:xfrm>
            <a:off x="1179140" y="921240"/>
            <a:ext cx="929011" cy="5015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2189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Picture 2">
            <a:extLst>
              <a:ext uri="{FF2B5EF4-FFF2-40B4-BE49-F238E27FC236}">
                <a16:creationId xmlns:a16="http://schemas.microsoft.com/office/drawing/2014/main" id="{7F092471-3B2C-07E7-3F8E-7372A49F8E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866" y="2227505"/>
            <a:ext cx="8500410" cy="3979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6">
            <a:extLst>
              <a:ext uri="{FF2B5EF4-FFF2-40B4-BE49-F238E27FC236}">
                <a16:creationId xmlns:a16="http://schemas.microsoft.com/office/drawing/2014/main" id="{1029D6C4-A4AA-F479-3507-242E800A527C}"/>
              </a:ext>
            </a:extLst>
          </p:cNvPr>
          <p:cNvSpPr txBox="1">
            <a:spLocks noChangeArrowheads="1"/>
          </p:cNvSpPr>
          <p:nvPr/>
        </p:nvSpPr>
        <p:spPr bwMode="auto">
          <a:xfrm>
            <a:off x="803161" y="742338"/>
            <a:ext cx="8147278" cy="707886"/>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eaLnBrk="0" hangingPunct="0">
              <a:spcBef>
                <a:spcPct val="50000"/>
              </a:spcBef>
              <a:defRPr/>
            </a:pPr>
            <a:r>
              <a:rPr kumimoji="1" lang="es-ES" sz="2000" kern="1200" dirty="0">
                <a:solidFill>
                  <a:srgbClr val="FFFFFF"/>
                </a:solidFill>
                <a:latin typeface="Arial" panose="020B0604020202020204" pitchFamily="34" charset="0"/>
                <a:ea typeface="SimSun" pitchFamily="2" charset="-122"/>
                <a:cs typeface="Arial" panose="020B0604020202020204" pitchFamily="34" charset="0"/>
              </a:rPr>
              <a:t>La intensidad puede comenzar a un 40-50% y progresar hasta el 70-80% del VO2 máx., además de la escala de Borg (hasta 6-7).</a:t>
            </a:r>
          </a:p>
        </p:txBody>
      </p:sp>
      <p:sp>
        <p:nvSpPr>
          <p:cNvPr id="4" name="CuadroTexto 3">
            <a:extLst>
              <a:ext uri="{FF2B5EF4-FFF2-40B4-BE49-F238E27FC236}">
                <a16:creationId xmlns:a16="http://schemas.microsoft.com/office/drawing/2014/main" id="{715D0F5C-2BBB-0DC7-8FD5-D2083492ADF1}"/>
              </a:ext>
            </a:extLst>
          </p:cNvPr>
          <p:cNvSpPr txBox="1"/>
          <p:nvPr/>
        </p:nvSpPr>
        <p:spPr>
          <a:xfrm>
            <a:off x="4580341" y="1519619"/>
            <a:ext cx="556633" cy="707886"/>
          </a:xfrm>
          <a:prstGeom prst="rect">
            <a:avLst/>
          </a:prstGeom>
          <a:noFill/>
        </p:spPr>
        <p:txBody>
          <a:bodyPr wrap="square">
            <a:spAutoFit/>
          </a:bodyPr>
          <a:lstStyle/>
          <a:p>
            <a:r>
              <a:rPr kumimoji="1" lang="es-ES" sz="4000" kern="1200" dirty="0">
                <a:solidFill>
                  <a:srgbClr val="FFFFFF"/>
                </a:solidFill>
                <a:latin typeface="Arial Black" panose="020B0A04020102020204" pitchFamily="34" charset="0"/>
                <a:ea typeface="SimSun" pitchFamily="2" charset="-122"/>
              </a:rPr>
              <a:t>D</a:t>
            </a:r>
            <a:endParaRPr lang="es-ES" sz="4000" kern="1200" dirty="0">
              <a:solidFill>
                <a:srgbClr val="FFFFFF"/>
              </a:solidFill>
              <a:latin typeface="Arial Black" panose="020B0A04020102020204" pitchFamily="34" charset="0"/>
            </a:endParaRPr>
          </a:p>
        </p:txBody>
      </p:sp>
    </p:spTree>
    <p:extLst>
      <p:ext uri="{BB962C8B-B14F-4D97-AF65-F5344CB8AC3E}">
        <p14:creationId xmlns:p14="http://schemas.microsoft.com/office/powerpoint/2010/main" val="277807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Imagen 1">
            <a:extLst>
              <a:ext uri="{FF2B5EF4-FFF2-40B4-BE49-F238E27FC236}">
                <a16:creationId xmlns:a16="http://schemas.microsoft.com/office/drawing/2014/main" id="{22919F24-D83A-A6F0-D0B1-901BDA2DC966}"/>
              </a:ext>
            </a:extLst>
          </p:cNvPr>
          <p:cNvPicPr>
            <a:picLocks noChangeAspect="1"/>
          </p:cNvPicPr>
          <p:nvPr/>
        </p:nvPicPr>
        <p:blipFill>
          <a:blip r:embed="rId7"/>
          <a:stretch>
            <a:fillRect/>
          </a:stretch>
        </p:blipFill>
        <p:spPr>
          <a:xfrm>
            <a:off x="4475199" y="485142"/>
            <a:ext cx="3871964" cy="5887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n 1">
            <a:extLst>
              <a:ext uri="{FF2B5EF4-FFF2-40B4-BE49-F238E27FC236}">
                <a16:creationId xmlns:a16="http://schemas.microsoft.com/office/drawing/2014/main" id="{08C4D443-1E71-E01D-EBBE-F0ED5586C18A}"/>
              </a:ext>
            </a:extLst>
          </p:cNvPr>
          <p:cNvPicPr>
            <a:picLocks noChangeAspect="1"/>
          </p:cNvPicPr>
          <p:nvPr/>
        </p:nvPicPr>
        <p:blipFill>
          <a:blip r:embed="rId8"/>
          <a:stretch>
            <a:fillRect/>
          </a:stretch>
        </p:blipFill>
        <p:spPr>
          <a:xfrm>
            <a:off x="650220" y="1490734"/>
            <a:ext cx="3592750" cy="3978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269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739371" y="841660"/>
            <a:ext cx="6274858"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DESARROLLO DE LOS COMPONENTES DE LA CONDICIÓN FÍSICA</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13" name="Imagen 12">
            <a:extLst>
              <a:ext uri="{FF2B5EF4-FFF2-40B4-BE49-F238E27FC236}">
                <a16:creationId xmlns:a16="http://schemas.microsoft.com/office/drawing/2014/main" id="{F2826817-2A52-407C-9A7C-D37234230BC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5023" y="2980301"/>
            <a:ext cx="1275093" cy="1323817"/>
          </a:xfrm>
          <a:prstGeom prst="rect">
            <a:avLst/>
          </a:prstGeom>
        </p:spPr>
      </p:pic>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40933" y="3100821"/>
            <a:ext cx="1759856" cy="10827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0" fontAlgn="base" hangingPunct="0">
              <a:lnSpc>
                <a:spcPct val="100000"/>
              </a:lnSpc>
              <a:spcBef>
                <a:spcPct val="0"/>
              </a:spcBef>
              <a:spcAft>
                <a:spcPct val="0"/>
              </a:spcAft>
              <a:defRPr/>
            </a:pPr>
            <a:r>
              <a:rPr lang="es-ES" sz="1600" kern="1200" dirty="0">
                <a:solidFill>
                  <a:schemeClr val="bg1"/>
                </a:solidFill>
                <a:latin typeface="Arial Black" panose="020B0A04020102020204" pitchFamily="34" charset="0"/>
                <a:cs typeface="Arial" panose="020B0604020202020204" pitchFamily="34" charset="0"/>
              </a:rPr>
              <a:t>FUERZA, POTENCIA Y RESISTENCIA MUSCULAR</a:t>
            </a:r>
            <a:endParaRPr lang="es-ES" sz="1800" kern="1200" dirty="0">
              <a:solidFill>
                <a:schemeClr val="bg1"/>
              </a:solidFill>
              <a:latin typeface="Arial Black" panose="020B0A04020102020204" pitchFamily="34" charset="0"/>
              <a:cs typeface="Arial" panose="020B0604020202020204" pitchFamily="34" charset="0"/>
            </a:endParaRPr>
          </a:p>
        </p:txBody>
      </p:sp>
      <p:pic>
        <p:nvPicPr>
          <p:cNvPr id="1026" name="Picture 2" descr="Foto de stock gratuita sobre anciano, ejercicio, entrenamiento,  entrenamiento de gimnasio, estilo de vida saludable, estiramiento facial,  fitnes, gimnasio, hombre, levantamiento de pesas, mancuernas, mayor, fotos  de personas">
            <a:extLst>
              <a:ext uri="{FF2B5EF4-FFF2-40B4-BE49-F238E27FC236}">
                <a16:creationId xmlns:a16="http://schemas.microsoft.com/office/drawing/2014/main" id="{30AAC74A-C596-A508-7267-499E182B2D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399" y="1813088"/>
            <a:ext cx="5315277" cy="35478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7004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0C33A1F4-A0B0-462E-96B4-A7A8E914AF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8230" t="1429" r="37863" b="19182"/>
          <a:stretch/>
        </p:blipFill>
        <p:spPr>
          <a:xfrm>
            <a:off x="5152570" y="116114"/>
            <a:ext cx="6560459" cy="6451603"/>
          </a:xfrm>
          <a:prstGeom prst="ellipse">
            <a:avLst/>
          </a:prstGeom>
          <a:ln w="92075" cap="rnd" cmpd="sng">
            <a:solidFill>
              <a:srgbClr val="006CA9"/>
            </a:solidFill>
            <a:prstDash val="solid"/>
          </a:ln>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232885" cy="6857999"/>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915323" y="1395847"/>
            <a:ext cx="4181194" cy="4066306"/>
          </a:xfrm>
          <a:prstGeom prst="rect">
            <a:avLst/>
          </a:prstGeom>
          <a:noFill/>
          <a:effectLst>
            <a:outerShdw blurRad="279400" dist="38100" dir="18900000" algn="bl" rotWithShape="0">
              <a:prstClr val="black">
                <a:alpha val="41000"/>
              </a:prstClr>
            </a:outerShdw>
          </a:effectLst>
        </p:spPr>
        <p:txBody>
          <a:bodyPr wrap="square" rtlCol="0">
            <a:spAutoFit/>
          </a:bodyPr>
          <a:lstStyle/>
          <a:p>
            <a:pPr algn="ctr">
              <a:lnSpc>
                <a:spcPts val="8500"/>
              </a:lnSpc>
            </a:pPr>
            <a:r>
              <a:rPr lang="es-ES" sz="11500" dirty="0">
                <a:solidFill>
                  <a:schemeClr val="bg1"/>
                </a:solidFill>
                <a:latin typeface="Arial Black" panose="020B0A04020102020204" pitchFamily="34" charset="0"/>
              </a:rPr>
              <a:t>U</a:t>
            </a:r>
          </a:p>
          <a:p>
            <a:pPr algn="ctr">
              <a:lnSpc>
                <a:spcPts val="8500"/>
              </a:lnSpc>
            </a:pPr>
            <a:r>
              <a:rPr lang="es-ES" sz="11500" dirty="0">
                <a:solidFill>
                  <a:schemeClr val="bg1"/>
                </a:solidFill>
                <a:latin typeface="Arial Black" panose="020B0A04020102020204" pitchFamily="34" charset="0"/>
              </a:rPr>
              <a:t>NI</a:t>
            </a:r>
          </a:p>
          <a:p>
            <a:pPr algn="ctr">
              <a:lnSpc>
                <a:spcPts val="8500"/>
              </a:lnSpc>
            </a:pPr>
            <a:r>
              <a:rPr lang="es-ES" sz="11500" dirty="0">
                <a:solidFill>
                  <a:schemeClr val="bg1"/>
                </a:solidFill>
                <a:latin typeface="Arial Black" panose="020B0A04020102020204" pitchFamily="34" charset="0"/>
              </a:rPr>
              <a:t>DAD</a:t>
            </a:r>
            <a:r>
              <a:rPr lang="es-ES" sz="4400" dirty="0">
                <a:solidFill>
                  <a:schemeClr val="bg1"/>
                </a:solidFill>
                <a:latin typeface="Arial Black" panose="020B0A04020102020204" pitchFamily="34" charset="0"/>
              </a:rPr>
              <a:t> </a:t>
            </a:r>
          </a:p>
          <a:p>
            <a:pPr algn="ctr">
              <a:lnSpc>
                <a:spcPts val="5000"/>
              </a:lnSpc>
            </a:pPr>
            <a:r>
              <a:rPr lang="es-ES" sz="6600" dirty="0">
                <a:solidFill>
                  <a:schemeClr val="bg1"/>
                </a:solidFill>
                <a:latin typeface="Arial Black" panose="020B0A04020102020204" pitchFamily="34" charset="0"/>
              </a:rPr>
              <a:t>N°3</a:t>
            </a:r>
            <a:endParaRPr lang="es-AR" sz="6600" dirty="0">
              <a:solidFill>
                <a:schemeClr val="bg1"/>
              </a:solidFill>
              <a:latin typeface="Arial Black" panose="020B0A04020102020204" pitchFamily="34" charset="0"/>
            </a:endParaRP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0299399" flipH="1">
            <a:off x="9918391" y="6809442"/>
            <a:ext cx="1486632" cy="195235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rot="5400000">
            <a:off x="54428" y="150087"/>
            <a:ext cx="6451601" cy="6560458"/>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0469" y="42858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1249558" y="1069487"/>
            <a:ext cx="4012152" cy="707886"/>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ENTRENAMIENTO CON PERSONAS MAYORES II</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7223758" y="961633"/>
            <a:ext cx="3542291" cy="4361395"/>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675286" y="2141143"/>
            <a:ext cx="5680646" cy="3321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a:latin typeface="Arial" panose="020B0604020202020204" pitchFamily="34" charset="0"/>
                <a:cs typeface="Arial" panose="020B0604020202020204" pitchFamily="34" charset="0"/>
              </a:rPr>
              <a:t>• Desarrollo de los componentes de la condición física.</a:t>
            </a:r>
          </a:p>
          <a:p>
            <a:pPr algn="l"/>
            <a:r>
              <a:rPr lang="es-ES" sz="1800" dirty="0">
                <a:latin typeface="Arial" panose="020B0604020202020204" pitchFamily="34" charset="0"/>
                <a:cs typeface="Arial" panose="020B0604020202020204" pitchFamily="34" charset="0"/>
              </a:rPr>
              <a:t>• Importancia del trabajo de fuerza y relación con la sarcopenia.</a:t>
            </a:r>
          </a:p>
          <a:p>
            <a:pPr algn="l"/>
            <a:r>
              <a:rPr lang="es-ES" sz="1800" dirty="0">
                <a:latin typeface="Arial" panose="020B0604020202020204" pitchFamily="34" charset="0"/>
                <a:cs typeface="Arial" panose="020B0604020202020204" pitchFamily="34" charset="0"/>
              </a:rPr>
              <a:t>• Desarrollo de aspectos cognitivos.</a:t>
            </a:r>
          </a:p>
          <a:p>
            <a:pPr algn="l"/>
            <a:r>
              <a:rPr lang="es-ES" sz="1800" dirty="0">
                <a:latin typeface="Arial" panose="020B0604020202020204" pitchFamily="34" charset="0"/>
                <a:cs typeface="Arial" panose="020B0604020202020204" pitchFamily="34" charset="0"/>
              </a:rPr>
              <a:t>• Desarrollo de aspectos emocionales.</a:t>
            </a:r>
          </a:p>
          <a:p>
            <a:pPr algn="l"/>
            <a:r>
              <a:rPr lang="es-ES" sz="1800" dirty="0">
                <a:latin typeface="Arial" panose="020B0604020202020204" pitchFamily="34" charset="0"/>
                <a:cs typeface="Arial" panose="020B0604020202020204" pitchFamily="34" charset="0"/>
              </a:rPr>
              <a:t>• Ejercicios contraindicados o desaconsejados.</a:t>
            </a:r>
          </a:p>
          <a:p>
            <a:pPr algn="l"/>
            <a:r>
              <a:rPr lang="es-ES" sz="1800" dirty="0">
                <a:latin typeface="Arial" panose="020B0604020202020204" pitchFamily="34" charset="0"/>
                <a:cs typeface="Arial" panose="020B0604020202020204" pitchFamily="34" charset="0"/>
              </a:rPr>
              <a:t>• Patologías más frecuentes y forma de abordarlas.</a:t>
            </a:r>
          </a:p>
          <a:p>
            <a:pPr algn="l"/>
            <a:r>
              <a:rPr lang="es-ES" sz="1800" dirty="0">
                <a:latin typeface="Arial" panose="020B0604020202020204" pitchFamily="34" charset="0"/>
                <a:cs typeface="Arial" panose="020B0604020202020204" pitchFamily="34" charset="0"/>
              </a:rPr>
              <a:t>• Prevención de la fragilidad y riesgo de caídas..</a:t>
            </a:r>
          </a:p>
        </p:txBody>
      </p:sp>
      <p:cxnSp>
        <p:nvCxnSpPr>
          <p:cNvPr id="6" name="Conector recto 5">
            <a:extLst>
              <a:ext uri="{FF2B5EF4-FFF2-40B4-BE49-F238E27FC236}">
                <a16:creationId xmlns:a16="http://schemas.microsoft.com/office/drawing/2014/main" id="{67C8088D-BA9F-44EC-926B-FDCB43AF7EBE}"/>
              </a:ext>
            </a:extLst>
          </p:cNvPr>
          <p:cNvCxnSpPr/>
          <p:nvPr/>
        </p:nvCxnSpPr>
        <p:spPr>
          <a:xfrm>
            <a:off x="1482930" y="1798688"/>
            <a:ext cx="3594595" cy="0"/>
          </a:xfrm>
          <a:prstGeom prst="line">
            <a:avLst/>
          </a:prstGeom>
          <a:ln w="3492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78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739371" y="1108295"/>
            <a:ext cx="6274858" cy="11491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DESARROLLO DE LOS COMPONENTES DE LA CONDICIÓN FÍSICA</a:t>
            </a:r>
          </a:p>
          <a:p>
            <a:pPr eaLnBrk="0" fontAlgn="base" hangingPunct="0">
              <a:lnSpc>
                <a:spcPct val="100000"/>
              </a:lnSpc>
              <a:spcBef>
                <a:spcPct val="0"/>
              </a:spcBef>
              <a:spcAft>
                <a:spcPct val="0"/>
              </a:spcAft>
              <a:defRPr/>
            </a:pPr>
            <a:r>
              <a:rPr lang="es-ES" sz="1800" dirty="0">
                <a:solidFill>
                  <a:schemeClr val="bg1"/>
                </a:solidFill>
                <a:latin typeface="Arial" panose="020B0604020202020204" pitchFamily="34" charset="0"/>
                <a:cs typeface="Arial" panose="020B0604020202020204" pitchFamily="34" charset="0"/>
              </a:rPr>
              <a:t>FUERZA, POTENCIA Y RESISTENCIA MUSCULAR</a:t>
            </a:r>
            <a:endParaRPr lang="es-ES" sz="2000" kern="1200" dirty="0">
              <a:solidFill>
                <a:schemeClr val="bg1"/>
              </a:solidFill>
              <a:latin typeface="Arial" panose="020B0604020202020204" pitchFamily="34" charset="0"/>
              <a:cs typeface="Arial" panose="020B0604020202020204" pitchFamily="34" charset="0"/>
            </a:endParaRPr>
          </a:p>
        </p:txBody>
      </p:sp>
      <p:sp>
        <p:nvSpPr>
          <p:cNvPr id="2" name="17 Rectángulo">
            <a:extLst>
              <a:ext uri="{FF2B5EF4-FFF2-40B4-BE49-F238E27FC236}">
                <a16:creationId xmlns:a16="http://schemas.microsoft.com/office/drawing/2014/main" id="{E55D927A-1DAD-B507-36B2-EE3FE92E2A72}"/>
              </a:ext>
            </a:extLst>
          </p:cNvPr>
          <p:cNvSpPr/>
          <p:nvPr/>
        </p:nvSpPr>
        <p:spPr>
          <a:xfrm>
            <a:off x="774455" y="2462917"/>
            <a:ext cx="8168405" cy="286232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chemeClr val="tx1"/>
                </a:solidFill>
                <a:effectLst/>
                <a:uLnTx/>
                <a:uFillTx/>
                <a:latin typeface="Arial" pitchFamily="34" charset="0"/>
                <a:ea typeface="Times New Roman"/>
                <a:cs typeface="Arial" pitchFamily="34" charset="0"/>
              </a:rPr>
              <a:t>Es la cualidad más importante para prevenir accidentes, hacer frente a la sarcopenia y osteoporosis, tener una mayor eficacia en tareas cotidianas, además de incidir en la velocidad de la marcha y estabilidad.</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schemeClr val="tx1"/>
              </a:solidFill>
              <a:effectLst/>
              <a:uLnTx/>
              <a:uFillTx/>
              <a:latin typeface="Arial" pitchFamily="34" charset="0"/>
              <a:ea typeface="Times New Roman"/>
              <a:cs typeface="Arial" pitchFamily="34" charset="0"/>
            </a:endParaRPr>
          </a:p>
          <a:p>
            <a:pPr algn="just">
              <a:defRPr/>
            </a:pPr>
            <a:r>
              <a:rPr kumimoji="0" lang="es-ES" sz="2000" b="0" i="0" u="none" strike="noStrike" kern="1200" cap="none" spc="0" normalizeH="0" baseline="0" noProof="0" dirty="0">
                <a:ln>
                  <a:noFill/>
                </a:ln>
                <a:solidFill>
                  <a:schemeClr val="tx1"/>
                </a:solidFill>
                <a:effectLst/>
                <a:uLnTx/>
                <a:uFillTx/>
                <a:latin typeface="Arial"/>
                <a:ea typeface="+mn-ea"/>
                <a:cs typeface="+mn-cs"/>
              </a:rPr>
              <a:t>Además, representa la mayor protección para los problemas articulares, dolores de espalda, ayuda a mantener una postura correcta, previene la diabetes y enfermedades cardiovasculares, aumenta el metabolismo basal…</a:t>
            </a:r>
            <a:endParaRPr kumimoji="0" lang="es-ES" sz="2000" b="0" i="0" u="none" strike="noStrike" kern="1200" cap="none" spc="0" normalizeH="0" baseline="0" noProof="0" dirty="0">
              <a:ln>
                <a:noFill/>
              </a:ln>
              <a:solidFill>
                <a:schemeClr val="tx1"/>
              </a:solidFill>
              <a:effectLst/>
              <a:uLnTx/>
              <a:uFillTx/>
              <a:latin typeface="Times New Roman"/>
              <a:ea typeface="+mn-ea"/>
              <a:cs typeface="+mn-cs"/>
            </a:endParaRPr>
          </a:p>
        </p:txBody>
      </p:sp>
    </p:spTree>
    <p:extLst>
      <p:ext uri="{BB962C8B-B14F-4D97-AF65-F5344CB8AC3E}">
        <p14:creationId xmlns:p14="http://schemas.microsoft.com/office/powerpoint/2010/main" val="3915932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739371" y="1108295"/>
            <a:ext cx="6274858" cy="11491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DESARROLLO DE LOS COMPONENTES DE LA CONDICIÓN FÍSICA</a:t>
            </a:r>
          </a:p>
          <a:p>
            <a:pPr eaLnBrk="0" fontAlgn="base" hangingPunct="0">
              <a:lnSpc>
                <a:spcPct val="100000"/>
              </a:lnSpc>
              <a:spcBef>
                <a:spcPct val="0"/>
              </a:spcBef>
              <a:spcAft>
                <a:spcPct val="0"/>
              </a:spcAft>
              <a:defRPr/>
            </a:pPr>
            <a:r>
              <a:rPr lang="es-ES" sz="1800" dirty="0">
                <a:solidFill>
                  <a:schemeClr val="bg1"/>
                </a:solidFill>
                <a:latin typeface="Arial" panose="020B0604020202020204" pitchFamily="34" charset="0"/>
                <a:cs typeface="Arial" panose="020B0604020202020204" pitchFamily="34" charset="0"/>
              </a:rPr>
              <a:t>FUERZA, POTENCIA Y RESISTENCIA MUSCULAR</a:t>
            </a:r>
            <a:endParaRPr lang="es-ES" sz="2000" kern="1200" dirty="0">
              <a:solidFill>
                <a:schemeClr val="bg1"/>
              </a:solidFill>
              <a:latin typeface="Arial" panose="020B0604020202020204" pitchFamily="34" charset="0"/>
              <a:cs typeface="Arial" panose="020B0604020202020204" pitchFamily="34" charset="0"/>
            </a:endParaRPr>
          </a:p>
        </p:txBody>
      </p:sp>
      <p:sp>
        <p:nvSpPr>
          <p:cNvPr id="2" name="17 Rectángulo">
            <a:extLst>
              <a:ext uri="{FF2B5EF4-FFF2-40B4-BE49-F238E27FC236}">
                <a16:creationId xmlns:a16="http://schemas.microsoft.com/office/drawing/2014/main" id="{E55D927A-1DAD-B507-36B2-EE3FE92E2A72}"/>
              </a:ext>
            </a:extLst>
          </p:cNvPr>
          <p:cNvSpPr/>
          <p:nvPr/>
        </p:nvSpPr>
        <p:spPr>
          <a:xfrm>
            <a:off x="924769" y="2460679"/>
            <a:ext cx="4468877" cy="3170099"/>
          </a:xfrm>
          <a:prstGeom prst="rect">
            <a:avLst/>
          </a:prstGeom>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s-ES" sz="2000" b="0" i="0" u="none" strike="noStrike" kern="1200" cap="none" spc="0" normalizeH="0" baseline="0" noProof="0" dirty="0">
                <a:ln>
                  <a:noFill/>
                </a:ln>
                <a:solidFill>
                  <a:schemeClr val="tx1"/>
                </a:solidFill>
                <a:effectLst/>
                <a:uLnTx/>
                <a:uFillTx/>
                <a:latin typeface="Arial"/>
                <a:ea typeface="+mn-ea"/>
                <a:cs typeface="+mn-cs"/>
              </a:rPr>
              <a:t>El entrenamiento de fuerza determina un </a:t>
            </a:r>
            <a:r>
              <a:rPr kumimoji="0" lang="es-ES" sz="2000" b="1" i="0" u="none" strike="noStrike" kern="1200" cap="none" spc="0" normalizeH="0" baseline="0" noProof="0" dirty="0">
                <a:ln>
                  <a:noFill/>
                </a:ln>
                <a:solidFill>
                  <a:schemeClr val="tx1"/>
                </a:solidFill>
                <a:effectLst/>
                <a:uLnTx/>
                <a:uFillTx/>
                <a:latin typeface="Arial"/>
                <a:ea typeface="+mn-ea"/>
                <a:cs typeface="+mn-cs"/>
              </a:rPr>
              <a:t>aumento de la masa magra</a:t>
            </a:r>
            <a:r>
              <a:rPr kumimoji="0" lang="es-ES" sz="2000" b="0" i="0" u="none" strike="noStrike" kern="1200" cap="none" spc="0" normalizeH="0" baseline="0" noProof="0" dirty="0">
                <a:ln>
                  <a:noFill/>
                </a:ln>
                <a:solidFill>
                  <a:schemeClr val="tx1"/>
                </a:solidFill>
                <a:effectLst/>
                <a:uLnTx/>
                <a:uFillTx/>
                <a:latin typeface="Arial"/>
                <a:ea typeface="+mn-ea"/>
                <a:cs typeface="+mn-cs"/>
              </a:rPr>
              <a:t>, convirtiéndose en un elemento </a:t>
            </a:r>
            <a:r>
              <a:rPr kumimoji="0" lang="es-ES" sz="2000" b="1" i="0" u="none" strike="noStrike" kern="1200" cap="none" spc="0" normalizeH="0" baseline="0" noProof="0" dirty="0">
                <a:ln>
                  <a:noFill/>
                </a:ln>
                <a:solidFill>
                  <a:schemeClr val="tx1"/>
                </a:solidFill>
                <a:effectLst/>
                <a:uLnTx/>
                <a:uFillTx/>
                <a:latin typeface="Arial"/>
                <a:ea typeface="+mn-ea"/>
                <a:cs typeface="+mn-cs"/>
              </a:rPr>
              <a:t>fundamental para programas con enfermos cardiovasculares, diabetes, osteoporosis, obesidad o sarcopenia</a:t>
            </a:r>
            <a:r>
              <a:rPr kumimoji="0" lang="es-ES" sz="2000" b="0" i="0" u="none" strike="noStrike" kern="1200" cap="none" spc="0" normalizeH="0" baseline="0" noProof="0" dirty="0">
                <a:ln>
                  <a:noFill/>
                </a:ln>
                <a:solidFill>
                  <a:schemeClr val="tx1"/>
                </a:solidFill>
                <a:effectLst/>
                <a:uLnTx/>
                <a:uFillTx/>
                <a:latin typeface="Arial"/>
                <a:ea typeface="+mn-ea"/>
                <a:cs typeface="+mn-cs"/>
              </a:rPr>
              <a:t>. </a:t>
            </a:r>
            <a:r>
              <a:rPr kumimoji="0" lang="es-ES" sz="2000" b="1" i="0" u="none" strike="noStrike" kern="1200" cap="none" spc="0" normalizeH="0" baseline="0" noProof="0" dirty="0">
                <a:ln>
                  <a:noFill/>
                </a:ln>
                <a:solidFill>
                  <a:schemeClr val="tx1"/>
                </a:solidFill>
                <a:effectLst/>
                <a:uLnTx/>
                <a:uFillTx/>
                <a:latin typeface="Arial"/>
                <a:ea typeface="+mn-ea"/>
                <a:cs typeface="+mn-cs"/>
              </a:rPr>
              <a:t>También </a:t>
            </a:r>
            <a:r>
              <a:rPr kumimoji="0" lang="es-ES" sz="2000" b="0" i="0" u="none" strike="noStrike" kern="1200" cap="none" spc="0" normalizeH="0" baseline="0" noProof="0" dirty="0">
                <a:ln>
                  <a:noFill/>
                </a:ln>
                <a:solidFill>
                  <a:schemeClr val="tx1"/>
                </a:solidFill>
                <a:effectLst/>
                <a:uLnTx/>
                <a:uFillTx/>
                <a:latin typeface="Arial"/>
                <a:ea typeface="+mn-ea"/>
                <a:cs typeface="+mn-cs"/>
              </a:rPr>
              <a:t>posee efectos terapéuticos sobre la </a:t>
            </a:r>
            <a:r>
              <a:rPr kumimoji="0" lang="es-ES" sz="2000" b="1" i="0" u="none" strike="noStrike" kern="1200" cap="none" spc="0" normalizeH="0" baseline="0" noProof="0" dirty="0">
                <a:ln>
                  <a:noFill/>
                </a:ln>
                <a:solidFill>
                  <a:schemeClr val="tx1"/>
                </a:solidFill>
                <a:effectLst/>
                <a:uLnTx/>
                <a:uFillTx/>
                <a:latin typeface="Arial"/>
                <a:ea typeface="+mn-ea"/>
                <a:cs typeface="+mn-cs"/>
              </a:rPr>
              <a:t>salud mental</a:t>
            </a:r>
            <a:r>
              <a:rPr kumimoji="0" lang="es-ES" sz="2000" b="0" i="0" u="none" strike="noStrike" kern="1200" cap="none" spc="0" normalizeH="0" baseline="0" noProof="0" dirty="0">
                <a:ln>
                  <a:noFill/>
                </a:ln>
                <a:solidFill>
                  <a:schemeClr val="tx1"/>
                </a:solidFill>
                <a:effectLst/>
                <a:uLnTx/>
                <a:uFillTx/>
                <a:latin typeface="Arial"/>
                <a:ea typeface="+mn-ea"/>
                <a:cs typeface="+mn-cs"/>
              </a:rPr>
              <a:t>, disminuyendo la sintomatología en cuadros de </a:t>
            </a:r>
            <a:r>
              <a:rPr kumimoji="0" lang="es-ES" sz="2000" b="1" i="0" u="none" strike="noStrike" kern="1200" cap="none" spc="0" normalizeH="0" baseline="0" noProof="0" dirty="0">
                <a:ln>
                  <a:noFill/>
                </a:ln>
                <a:solidFill>
                  <a:schemeClr val="tx1"/>
                </a:solidFill>
                <a:effectLst/>
                <a:uLnTx/>
                <a:uFillTx/>
                <a:latin typeface="Arial"/>
                <a:ea typeface="+mn-ea"/>
                <a:cs typeface="+mn-cs"/>
              </a:rPr>
              <a:t>depresión y/o ansiedad</a:t>
            </a:r>
            <a:r>
              <a:rPr kumimoji="0" lang="es-ES" sz="2000" b="0" i="0" u="none" strike="noStrike" kern="1200" cap="none" spc="0" normalizeH="0" baseline="0" noProof="0" dirty="0">
                <a:ln>
                  <a:noFill/>
                </a:ln>
                <a:solidFill>
                  <a:schemeClr val="tx1"/>
                </a:solidFill>
                <a:effectLst/>
                <a:uLnTx/>
                <a:uFillTx/>
                <a:latin typeface="Arial"/>
                <a:ea typeface="+mn-ea"/>
                <a:cs typeface="+mn-cs"/>
              </a:rPr>
              <a:t>.</a:t>
            </a:r>
            <a:endParaRPr kumimoji="0" lang="es-ES" sz="2000" b="0" i="0" u="none" strike="noStrike" kern="1200" cap="none" spc="0" normalizeH="0" baseline="0" noProof="0" dirty="0">
              <a:ln>
                <a:noFill/>
              </a:ln>
              <a:solidFill>
                <a:schemeClr val="tx1"/>
              </a:solidFill>
              <a:effectLst/>
              <a:uLnTx/>
              <a:uFillTx/>
              <a:latin typeface="Times New Roman"/>
              <a:ea typeface="+mn-ea"/>
              <a:cs typeface="+mn-cs"/>
            </a:endParaRPr>
          </a:p>
        </p:txBody>
      </p:sp>
      <p:pic>
        <p:nvPicPr>
          <p:cNvPr id="3" name="Imagen 2">
            <a:extLst>
              <a:ext uri="{FF2B5EF4-FFF2-40B4-BE49-F238E27FC236}">
                <a16:creationId xmlns:a16="http://schemas.microsoft.com/office/drawing/2014/main" id="{21C7298E-8465-235F-A1AB-C7A4F987C27C}"/>
              </a:ext>
            </a:extLst>
          </p:cNvPr>
          <p:cNvPicPr>
            <a:picLocks noChangeAspect="1"/>
          </p:cNvPicPr>
          <p:nvPr/>
        </p:nvPicPr>
        <p:blipFill rotWithShape="1">
          <a:blip r:embed="rId7"/>
          <a:srcRect l="4238" t="174" r="7215" b="1"/>
          <a:stretch/>
        </p:blipFill>
        <p:spPr>
          <a:xfrm>
            <a:off x="5842656" y="2460679"/>
            <a:ext cx="2873081" cy="3186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7210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Text Box 6">
            <a:extLst>
              <a:ext uri="{FF2B5EF4-FFF2-40B4-BE49-F238E27FC236}">
                <a16:creationId xmlns:a16="http://schemas.microsoft.com/office/drawing/2014/main" id="{1E7F00ED-462D-F68D-9E02-81B88F8CDE90}"/>
              </a:ext>
            </a:extLst>
          </p:cNvPr>
          <p:cNvSpPr txBox="1">
            <a:spLocks noChangeArrowheads="1"/>
          </p:cNvSpPr>
          <p:nvPr/>
        </p:nvSpPr>
        <p:spPr bwMode="auto">
          <a:xfrm>
            <a:off x="611144" y="1228396"/>
            <a:ext cx="8531311" cy="4401205"/>
          </a:xfrm>
          <a:prstGeom prst="rect">
            <a:avLst/>
          </a:prstGeom>
          <a:noFill/>
          <a:ln w="9525">
            <a:noFill/>
            <a:miter lim="800000"/>
            <a:headEnd/>
            <a:tailEnd/>
          </a:ln>
          <a:effectLst/>
        </p:spPr>
        <p:txBody>
          <a:bodyPr wrap="square">
            <a:spAutoFit/>
          </a:bodyPr>
          <a:lstStyle/>
          <a:p>
            <a:pPr marL="0" marR="0" lvl="0" indent="0" algn="just" defTabSz="914400" rtl="0" eaLnBrk="0" fontAlgn="auto" latinLnBrk="0" hangingPunct="0">
              <a:lnSpc>
                <a:spcPct val="100000"/>
              </a:lnSpc>
              <a:spcBef>
                <a:spcPct val="50000"/>
              </a:spcBef>
              <a:spcAft>
                <a:spcPts val="0"/>
              </a:spcAft>
              <a:buClrTx/>
              <a:buSzTx/>
              <a:buFontTx/>
              <a:buNone/>
              <a:tabLst/>
              <a:defRPr/>
            </a:pPr>
            <a:r>
              <a:rPr kumimoji="1" lang="es-ES" sz="2000" b="1" i="0" u="none" strike="noStrike" kern="1200" cap="none" spc="0" normalizeH="0" baseline="0" noProof="0" dirty="0">
                <a:ln>
                  <a:noFill/>
                </a:ln>
                <a:solidFill>
                  <a:schemeClr val="bg1"/>
                </a:solidFill>
                <a:effectLst/>
                <a:uLnTx/>
                <a:uFillTx/>
                <a:latin typeface="Arial" pitchFamily="34" charset="0"/>
                <a:ea typeface="SimSun" pitchFamily="2" charset="-122"/>
                <a:cs typeface="Arial" pitchFamily="34" charset="0"/>
              </a:rPr>
              <a:t>ENTRENAMIENTO DE FUERZA: Medida preventiva más eficaz para retrasar la aparición de sarcopenia y/o fragilidad</a:t>
            </a:r>
            <a:endParaRPr kumimoji="1" lang="es-ES" sz="2000" b="0" i="0" u="none" strike="noStrike" kern="1200" cap="none" spc="0" normalizeH="0" baseline="0" noProof="0" dirty="0">
              <a:ln>
                <a:noFill/>
              </a:ln>
              <a:solidFill>
                <a:schemeClr val="bg1"/>
              </a:solidFill>
              <a:effectLst/>
              <a:uLnTx/>
              <a:uFillTx/>
              <a:latin typeface="Arial" pitchFamily="34" charset="0"/>
              <a:ea typeface="SimSun" pitchFamily="2" charset="-122"/>
              <a:cs typeface="Arial" pitchFamily="34" charset="0"/>
            </a:endParaRPr>
          </a:p>
          <a:p>
            <a:pPr algn="just" eaLnBrk="0" hangingPunct="0">
              <a:spcBef>
                <a:spcPct val="50000"/>
              </a:spcBef>
              <a:defRPr/>
            </a:pPr>
            <a:r>
              <a:rPr kumimoji="1" lang="es-ES" sz="2000" kern="1200" dirty="0">
                <a:solidFill>
                  <a:schemeClr val="tx1"/>
                </a:solidFill>
                <a:latin typeface="Arial" pitchFamily="34" charset="0"/>
                <a:ea typeface="SimSun" pitchFamily="2" charset="-122"/>
                <a:cs typeface="Arial" pitchFamily="34" charset="0"/>
              </a:rPr>
              <a:t>Aumenta la masa, potencia y fuerza muscular, además de mejorar parámetros objetivos del síndrome de fragilidad: velocidad de la marcha y </a:t>
            </a:r>
            <a:r>
              <a:rPr kumimoji="1" lang="es-ES" sz="2000" kern="1200" dirty="0" err="1">
                <a:solidFill>
                  <a:schemeClr val="tx1"/>
                </a:solidFill>
                <a:latin typeface="Arial" pitchFamily="34" charset="0"/>
                <a:ea typeface="SimSun" pitchFamily="2" charset="-122"/>
                <a:cs typeface="Arial" pitchFamily="34" charset="0"/>
              </a:rPr>
              <a:t>tº</a:t>
            </a:r>
            <a:r>
              <a:rPr kumimoji="1" lang="es-ES" sz="2000" kern="1200" dirty="0">
                <a:solidFill>
                  <a:schemeClr val="tx1"/>
                </a:solidFill>
                <a:latin typeface="Arial" pitchFamily="34" charset="0"/>
                <a:ea typeface="SimSun" pitchFamily="2" charset="-122"/>
                <a:cs typeface="Arial" pitchFamily="34" charset="0"/>
              </a:rPr>
              <a:t> de levantarse de una silla.</a:t>
            </a:r>
          </a:p>
          <a:p>
            <a:pPr lvl="0" algn="just" eaLnBrk="0" hangingPunct="0">
              <a:spcBef>
                <a:spcPct val="50000"/>
              </a:spcBef>
              <a:defRPr/>
            </a:pPr>
            <a:r>
              <a:rPr kumimoji="1" lang="es-ES" sz="2000" kern="1200" dirty="0">
                <a:solidFill>
                  <a:schemeClr val="tx1"/>
                </a:solidFill>
                <a:latin typeface="Arial" pitchFamily="34" charset="0"/>
                <a:ea typeface="SimSun" pitchFamily="2" charset="-122"/>
                <a:cs typeface="Arial" pitchFamily="34" charset="0"/>
              </a:rPr>
              <a:t>Intervención más eficaz para mejorar la función física y retrasar la discapacidad (principal efecto adverso de la fragilidad).</a:t>
            </a:r>
          </a:p>
          <a:p>
            <a:pPr algn="just" eaLnBrk="0" hangingPunct="0">
              <a:spcBef>
                <a:spcPct val="50000"/>
              </a:spcBef>
              <a:defRPr/>
            </a:pPr>
            <a:r>
              <a:rPr kumimoji="1" lang="es-ES" sz="2000" kern="1200" dirty="0">
                <a:solidFill>
                  <a:schemeClr val="tx1"/>
                </a:solidFill>
                <a:latin typeface="Arial" pitchFamily="34" charset="0"/>
                <a:ea typeface="SimSun" pitchFamily="2" charset="-122"/>
                <a:cs typeface="Arial" pitchFamily="34" charset="0"/>
              </a:rPr>
              <a:t>Se debe ser conservador en la progresión de las cargas.</a:t>
            </a:r>
          </a:p>
          <a:p>
            <a:pPr lvl="0" algn="just" eaLnBrk="0" hangingPunct="0">
              <a:spcBef>
                <a:spcPct val="50000"/>
              </a:spcBef>
              <a:defRPr/>
            </a:pPr>
            <a:r>
              <a:rPr kumimoji="1" lang="es-ES" sz="2000" kern="1200" dirty="0">
                <a:solidFill>
                  <a:schemeClr val="tx1"/>
                </a:solidFill>
                <a:latin typeface="Arial" pitchFamily="34" charset="0"/>
                <a:ea typeface="SimSun" pitchFamily="2" charset="-122"/>
                <a:cs typeface="Arial" pitchFamily="34" charset="0"/>
              </a:rPr>
              <a:t>El incremento de fuerza en el mayor se debe fundamentalmente a mejoras en los patrones de activación neural (UM activas y frecuencia de estimulación, mejor activación de agonistas y </a:t>
            </a:r>
            <a:r>
              <a:rPr kumimoji="1" lang="es-ES" sz="2000" kern="1200" dirty="0" err="1">
                <a:solidFill>
                  <a:schemeClr val="tx1"/>
                </a:solidFill>
                <a:latin typeface="Arial" pitchFamily="34" charset="0"/>
                <a:ea typeface="SimSun" pitchFamily="2" charset="-122"/>
                <a:cs typeface="Arial" pitchFamily="34" charset="0"/>
              </a:rPr>
              <a:t>sinergistas</a:t>
            </a:r>
            <a:r>
              <a:rPr kumimoji="1" lang="es-ES" sz="2000" kern="1200" dirty="0">
                <a:solidFill>
                  <a:schemeClr val="tx1"/>
                </a:solidFill>
                <a:latin typeface="Arial" pitchFamily="34" charset="0"/>
                <a:ea typeface="SimSun" pitchFamily="2" charset="-122"/>
                <a:cs typeface="Arial" pitchFamily="34" charset="0"/>
              </a:rPr>
              <a:t>, reducción coactivación antagonista)</a:t>
            </a:r>
            <a:endParaRPr kumimoji="1" lang="es-ES" sz="2000" b="0" i="0" u="none" strike="noStrike" kern="1200" cap="none" spc="0" normalizeH="0" baseline="0" noProof="0" dirty="0">
              <a:ln>
                <a:noFill/>
              </a:ln>
              <a:solidFill>
                <a:schemeClr val="tx1"/>
              </a:solidFill>
              <a:effectLst/>
              <a:uLnTx/>
              <a:uFillTx/>
              <a:latin typeface="Arial" pitchFamily="34" charset="0"/>
              <a:ea typeface="SimSun" pitchFamily="2" charset="-122"/>
              <a:cs typeface="Arial" pitchFamily="34" charset="0"/>
            </a:endParaRPr>
          </a:p>
        </p:txBody>
      </p:sp>
    </p:spTree>
    <p:extLst>
      <p:ext uri="{BB962C8B-B14F-4D97-AF65-F5344CB8AC3E}">
        <p14:creationId xmlns:p14="http://schemas.microsoft.com/office/powerpoint/2010/main" val="3142129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 Box 6">
            <a:extLst>
              <a:ext uri="{FF2B5EF4-FFF2-40B4-BE49-F238E27FC236}">
                <a16:creationId xmlns:a16="http://schemas.microsoft.com/office/drawing/2014/main" id="{C140B1FE-A98C-1F02-0126-B15F79F9A50F}"/>
              </a:ext>
            </a:extLst>
          </p:cNvPr>
          <p:cNvSpPr txBox="1">
            <a:spLocks noChangeArrowheads="1"/>
          </p:cNvSpPr>
          <p:nvPr/>
        </p:nvSpPr>
        <p:spPr bwMode="auto">
          <a:xfrm>
            <a:off x="605357" y="1096713"/>
            <a:ext cx="8542885" cy="4708981"/>
          </a:xfrm>
          <a:prstGeom prst="rect">
            <a:avLst/>
          </a:prstGeom>
          <a:noFill/>
          <a:ln w="9525">
            <a:noFill/>
            <a:miter lim="800000"/>
            <a:headEnd/>
            <a:tailEnd/>
          </a:ln>
          <a:effectLst/>
        </p:spPr>
        <p:txBody>
          <a:bodyPr wrap="square">
            <a:spAutoFit/>
          </a:bodyPr>
          <a:lstStyle/>
          <a:p>
            <a:pPr lvl="0" algn="just" eaLnBrk="0" hangingPunct="0">
              <a:spcBef>
                <a:spcPct val="50000"/>
              </a:spcBef>
              <a:defRPr/>
            </a:pPr>
            <a:r>
              <a:rPr kumimoji="1" lang="es-ES" sz="2000" b="1" i="0" u="none" kern="1200" cap="none" spc="0" normalizeH="0" baseline="0" noProof="0" dirty="0">
                <a:ln>
                  <a:noFill/>
                </a:ln>
                <a:solidFill>
                  <a:schemeClr val="bg1"/>
                </a:solidFill>
                <a:effectLst/>
                <a:uLnTx/>
                <a:uFillTx/>
                <a:latin typeface="Arial" pitchFamily="34" charset="0"/>
                <a:ea typeface="SimSun" pitchFamily="2" charset="-122"/>
                <a:cs typeface="Arial" pitchFamily="34" charset="0"/>
              </a:rPr>
              <a:t>POTENCIA MUSCULAR</a:t>
            </a:r>
            <a:r>
              <a:rPr kumimoji="1" lang="es-ES" sz="2000" b="1" i="0" u="none" strike="noStrike" kern="1200" cap="none" spc="0" normalizeH="0" baseline="0" noProof="0" dirty="0">
                <a:ln>
                  <a:noFill/>
                </a:ln>
                <a:solidFill>
                  <a:schemeClr val="bg1"/>
                </a:solidFill>
                <a:effectLst/>
                <a:uLnTx/>
                <a:uFillTx/>
                <a:latin typeface="Arial" pitchFamily="34" charset="0"/>
                <a:ea typeface="SimSun" pitchFamily="2" charset="-122"/>
                <a:cs typeface="Arial" pitchFamily="34" charset="0"/>
              </a:rPr>
              <a:t>: </a:t>
            </a:r>
            <a:r>
              <a:rPr kumimoji="1" lang="es-ES" sz="2000" i="0" u="none" strike="noStrike" kern="1200" cap="none" spc="0" normalizeH="0" baseline="0" noProof="0" dirty="0">
                <a:ln>
                  <a:noFill/>
                </a:ln>
                <a:solidFill>
                  <a:schemeClr val="tx1"/>
                </a:solidFill>
                <a:effectLst/>
                <a:uLnTx/>
                <a:uFillTx/>
                <a:latin typeface="Arial" pitchFamily="34" charset="0"/>
                <a:ea typeface="SimSun" pitchFamily="2" charset="-122"/>
                <a:cs typeface="Arial" pitchFamily="34" charset="0"/>
              </a:rPr>
              <a:t>el entrenamiento </a:t>
            </a:r>
            <a:r>
              <a:rPr kumimoji="1" lang="es-ES" sz="2000" kern="1200" dirty="0">
                <a:solidFill>
                  <a:schemeClr val="tx1"/>
                </a:solidFill>
                <a:latin typeface="Arial" pitchFamily="34" charset="0"/>
                <a:ea typeface="SimSun" pitchFamily="2" charset="-122"/>
                <a:cs typeface="Arial" pitchFamily="34" charset="0"/>
              </a:rPr>
              <a:t>a velocidades elevadas de ejecución </a:t>
            </a:r>
            <a:r>
              <a:rPr kumimoji="1" lang="es-ES" sz="2000" i="0" u="none" strike="noStrike" kern="1200" cap="none" spc="0" normalizeH="0" baseline="0" noProof="0" dirty="0">
                <a:ln>
                  <a:noFill/>
                </a:ln>
                <a:solidFill>
                  <a:schemeClr val="tx1"/>
                </a:solidFill>
                <a:effectLst/>
                <a:uLnTx/>
                <a:uFillTx/>
                <a:latin typeface="Arial" pitchFamily="34" charset="0"/>
                <a:ea typeface="SimSun" pitchFamily="2" charset="-122"/>
                <a:cs typeface="Arial" pitchFamily="34" charset="0"/>
              </a:rPr>
              <a:t>es muy importante, debido a los cambios neuronales al envejecer (disminución de la frecuencia de reclutamiento de motoneuronas y unidades motoras) por lo que baja la velocidad de conducción del estímulo -autopistas más pequeñas-.</a:t>
            </a:r>
          </a:p>
          <a:p>
            <a:pPr algn="just" eaLnBrk="0" hangingPunct="0">
              <a:spcBef>
                <a:spcPct val="50000"/>
              </a:spcBef>
              <a:defRPr/>
            </a:pPr>
            <a:r>
              <a:rPr kumimoji="1" lang="es-ES" sz="2000" b="0" i="0" u="none" strike="noStrike" kern="1200" cap="none" spc="0" normalizeH="0" baseline="0" noProof="0" dirty="0">
                <a:ln>
                  <a:noFill/>
                </a:ln>
                <a:solidFill>
                  <a:schemeClr val="tx1"/>
                </a:solidFill>
                <a:effectLst/>
                <a:uLnTx/>
                <a:uFillTx/>
                <a:latin typeface="Arial" pitchFamily="34" charset="0"/>
                <a:ea typeface="SimSun" pitchFamily="2" charset="-122"/>
                <a:cs typeface="Arial" pitchFamily="34" charset="0"/>
              </a:rPr>
              <a:t>La única forma de reclutar más UM, aumentar la excitabilidad de las motoneuronas y la respuesta motora eferente es entrenar a un porcentaje “moderado” de la máxima contracción voluntaria.</a:t>
            </a:r>
          </a:p>
          <a:p>
            <a:pPr algn="just" eaLnBrk="0" hangingPunct="0">
              <a:spcBef>
                <a:spcPct val="50000"/>
              </a:spcBef>
              <a:defRPr/>
            </a:pPr>
            <a:r>
              <a:rPr kumimoji="1" lang="es-ES" sz="2000" b="0" i="0" u="none" strike="noStrike" kern="1200" cap="none" spc="0" normalizeH="0" baseline="0" noProof="0" dirty="0">
                <a:ln>
                  <a:noFill/>
                </a:ln>
                <a:solidFill>
                  <a:schemeClr val="tx1"/>
                </a:solidFill>
                <a:effectLst/>
                <a:uLnTx/>
                <a:uFillTx/>
                <a:latin typeface="Arial" pitchFamily="34" charset="0"/>
                <a:ea typeface="SimSun" pitchFamily="2" charset="-122"/>
                <a:cs typeface="Arial" pitchFamily="34" charset="0"/>
              </a:rPr>
              <a:t>Se necesita un umbral mínimo de potencia para poder hacer las AVD: levantarse, subir un escalón, caminar, …</a:t>
            </a:r>
          </a:p>
          <a:p>
            <a:pPr algn="just" eaLnBrk="0" hangingPunct="0">
              <a:spcBef>
                <a:spcPct val="50000"/>
              </a:spcBef>
              <a:defRPr/>
            </a:pPr>
            <a:r>
              <a:rPr kumimoji="1" lang="es-ES" sz="2000" b="0" i="0" u="none" strike="noStrike" kern="1200" cap="none" spc="0" normalizeH="0" baseline="0" noProof="0" dirty="0">
                <a:ln>
                  <a:noFill/>
                </a:ln>
                <a:solidFill>
                  <a:schemeClr val="tx1"/>
                </a:solidFill>
                <a:effectLst/>
                <a:uLnTx/>
                <a:uFillTx/>
                <a:latin typeface="Arial" pitchFamily="34" charset="0"/>
                <a:ea typeface="SimSun" pitchFamily="2" charset="-122"/>
                <a:cs typeface="Arial" pitchFamily="34" charset="0"/>
              </a:rPr>
              <a:t>Es necesaria para reaccionar ante un posible accidente/caída.</a:t>
            </a:r>
          </a:p>
          <a:p>
            <a:pPr algn="just" eaLnBrk="0" hangingPunct="0">
              <a:spcBef>
                <a:spcPct val="50000"/>
              </a:spcBef>
              <a:defRPr/>
            </a:pPr>
            <a:r>
              <a:rPr kumimoji="1" lang="es-ES" sz="2000" b="0" i="0" u="none" strike="noStrike" kern="1200" cap="none" spc="0" normalizeH="0" baseline="0" noProof="0" dirty="0">
                <a:ln>
                  <a:noFill/>
                </a:ln>
                <a:solidFill>
                  <a:schemeClr val="tx1"/>
                </a:solidFill>
                <a:effectLst/>
                <a:uLnTx/>
                <a:uFillTx/>
                <a:latin typeface="Arial" pitchFamily="34" charset="0"/>
                <a:ea typeface="SimSun" pitchFamily="2" charset="-122"/>
                <a:cs typeface="Arial" pitchFamily="34" charset="0"/>
              </a:rPr>
              <a:t>Entrenar Fuerza y potencia puede suponer ganar 20 años en edad funcional.</a:t>
            </a:r>
          </a:p>
        </p:txBody>
      </p:sp>
    </p:spTree>
    <p:extLst>
      <p:ext uri="{BB962C8B-B14F-4D97-AF65-F5344CB8AC3E}">
        <p14:creationId xmlns:p14="http://schemas.microsoft.com/office/powerpoint/2010/main" val="4059635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 Box 6">
            <a:extLst>
              <a:ext uri="{FF2B5EF4-FFF2-40B4-BE49-F238E27FC236}">
                <a16:creationId xmlns:a16="http://schemas.microsoft.com/office/drawing/2014/main" id="{C140B1FE-A98C-1F02-0126-B15F79F9A50F}"/>
              </a:ext>
            </a:extLst>
          </p:cNvPr>
          <p:cNvSpPr txBox="1">
            <a:spLocks noChangeArrowheads="1"/>
          </p:cNvSpPr>
          <p:nvPr/>
        </p:nvSpPr>
        <p:spPr bwMode="auto">
          <a:xfrm>
            <a:off x="605357" y="1096713"/>
            <a:ext cx="8542885" cy="4401205"/>
          </a:xfrm>
          <a:prstGeom prst="rect">
            <a:avLst/>
          </a:prstGeom>
          <a:noFill/>
          <a:ln w="9525">
            <a:noFill/>
            <a:miter lim="800000"/>
            <a:headEnd/>
            <a:tailEnd/>
          </a:ln>
          <a:effectLst/>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1200" cap="none" spc="0" normalizeH="0" baseline="0" noProof="0" dirty="0">
                <a:ln>
                  <a:noFill/>
                </a:ln>
                <a:solidFill>
                  <a:schemeClr val="bg1"/>
                </a:solidFill>
                <a:effectLst/>
                <a:uLnTx/>
                <a:uFillTx/>
                <a:latin typeface="Arial"/>
                <a:ea typeface="+mn-ea"/>
                <a:cs typeface="+mn-cs"/>
              </a:rPr>
              <a:t>¿CÓMO</a:t>
            </a:r>
            <a:r>
              <a:rPr kumimoji="0" lang="es-ES" sz="2000" b="1" i="0" u="none" strike="noStrike" kern="1200" cap="none" spc="0" normalizeH="0" noProof="0" dirty="0">
                <a:ln>
                  <a:noFill/>
                </a:ln>
                <a:solidFill>
                  <a:schemeClr val="bg1"/>
                </a:solidFill>
                <a:effectLst/>
                <a:uLnTx/>
                <a:uFillTx/>
                <a:latin typeface="Arial"/>
                <a:ea typeface="+mn-ea"/>
                <a:cs typeface="+mn-cs"/>
              </a:rPr>
              <a:t> MEJORAR LA </a:t>
            </a:r>
            <a:r>
              <a:rPr kumimoji="0" lang="es-ES" sz="2000" b="1" i="0" u="none" strike="noStrike" kern="1200" cap="none" spc="0" normalizeH="0" baseline="0" noProof="0" dirty="0">
                <a:ln>
                  <a:noFill/>
                </a:ln>
                <a:solidFill>
                  <a:schemeClr val="bg1"/>
                </a:solidFill>
                <a:effectLst/>
                <a:uLnTx/>
                <a:uFillTx/>
                <a:latin typeface="Arial"/>
                <a:ea typeface="+mn-ea"/>
                <a:cs typeface="+mn-cs"/>
              </a:rPr>
              <a:t>FUERZA, POTENCIA Y RESISTENCIA MUSCULAR?</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s-ES" sz="2000" b="1" i="0" u="none" strike="noStrike" kern="1200" cap="none" spc="0" normalizeH="0" baseline="0" noProof="0" dirty="0">
              <a:ln>
                <a:noFill/>
              </a:ln>
              <a:solidFill>
                <a:schemeClr val="tx1"/>
              </a:solidFill>
              <a:effectLst/>
              <a:uLnTx/>
              <a:uFillTx/>
              <a:latin typeface="Arial"/>
              <a:ea typeface="+mn-ea"/>
              <a:cs typeface="+mn-cs"/>
            </a:endParaRPr>
          </a:p>
          <a:p>
            <a:pPr algn="just" eaLnBrk="0" fontAlgn="base" hangingPunct="0">
              <a:spcBef>
                <a:spcPct val="0"/>
              </a:spcBef>
              <a:spcAft>
                <a:spcPct val="0"/>
              </a:spcAft>
              <a:defRPr/>
            </a:pP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El tipo de fuerza más adecuado para trabajar al principio con mayores más “débiles” es la </a:t>
            </a:r>
            <a:r>
              <a:rPr kumimoji="0" lang="es-ES" sz="2000" b="1" i="1" u="none" strike="noStrike" kern="1200" cap="none" spc="0" normalizeH="0" baseline="0" noProof="0" dirty="0">
                <a:ln>
                  <a:noFill/>
                </a:ln>
                <a:solidFill>
                  <a:schemeClr val="tx1"/>
                </a:solidFill>
                <a:effectLst/>
                <a:uLnTx/>
                <a:uFillTx/>
                <a:latin typeface="Arial" pitchFamily="34" charset="0"/>
                <a:ea typeface="+mn-ea"/>
                <a:cs typeface="Arial" pitchFamily="34" charset="0"/>
              </a:rPr>
              <a:t>Resistencia de Fuerza </a:t>
            </a:r>
            <a:r>
              <a:rPr kumimoji="0" lang="es-ES" sz="2000" b="0" i="1" u="none" strike="noStrike" kern="1200" cap="none" spc="0" normalizeH="0" baseline="0" noProof="0" dirty="0">
                <a:ln>
                  <a:noFill/>
                </a:ln>
                <a:solidFill>
                  <a:schemeClr val="tx1"/>
                </a:solidFill>
                <a:effectLst/>
                <a:uLnTx/>
                <a:uFillTx/>
                <a:latin typeface="Arial" pitchFamily="34" charset="0"/>
                <a:ea typeface="+mn-ea"/>
                <a:cs typeface="Arial" pitchFamily="34" charset="0"/>
              </a:rPr>
              <a:t>(</a:t>
            </a: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manifestación que más se solicita en las </a:t>
            </a:r>
            <a:r>
              <a:rPr kumimoji="0" lang="es-ES" sz="2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tareas cotidianas</a:t>
            </a: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a:t>
            </a:r>
            <a:r>
              <a:rPr kumimoji="0" lang="es-ES" sz="2000" b="0" i="1" u="none" strike="noStrike" kern="1200" cap="none" spc="0" normalizeH="0" baseline="0" noProof="0" dirty="0">
                <a:ln>
                  <a:noFill/>
                </a:ln>
                <a:solidFill>
                  <a:schemeClr val="tx1"/>
                </a:solidFill>
                <a:effectLst/>
                <a:uLnTx/>
                <a:uFillTx/>
                <a:latin typeface="Arial" pitchFamily="34" charset="0"/>
                <a:ea typeface="+mn-ea"/>
                <a:cs typeface="Arial" pitchFamily="34" charset="0"/>
              </a:rPr>
              <a:t> </a:t>
            </a: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un trabajo con el peso del propio cuerpo o </a:t>
            </a:r>
            <a:r>
              <a:rPr kumimoji="0" lang="es-ES" sz="2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con cargas moderadas y buen número de repeticiones</a:t>
            </a: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 que conduzca a su </a:t>
            </a:r>
            <a:r>
              <a:rPr kumimoji="0" lang="es-ES" sz="2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autonomía e independencia</a:t>
            </a: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a:t>
            </a:r>
          </a:p>
          <a:p>
            <a:pPr algn="just" eaLnBrk="0" fontAlgn="base" hangingPunct="0">
              <a:spcBef>
                <a:spcPct val="0"/>
              </a:spcBef>
              <a:spcAft>
                <a:spcPct val="0"/>
              </a:spcAft>
              <a:defRPr/>
            </a:pPr>
            <a:endPar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a:p>
            <a:pPr algn="just" eaLnBrk="0" fontAlgn="base" hangingPunct="0">
              <a:spcBef>
                <a:spcPct val="0"/>
              </a:spcBef>
              <a:spcAft>
                <a:spcPct val="0"/>
              </a:spcAft>
              <a:defRPr/>
            </a:pP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El trabajo de </a:t>
            </a:r>
            <a:r>
              <a:rPr kumimoji="0" lang="es-ES" sz="2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fuerza explosiva,</a:t>
            </a:r>
            <a:r>
              <a:rPr kumimoji="0" lang="es-ES" sz="2000" b="1" i="0" u="none" strike="noStrike" kern="1200" cap="none" spc="0" normalizeH="0" noProof="0" dirty="0">
                <a:ln>
                  <a:noFill/>
                </a:ln>
                <a:solidFill>
                  <a:schemeClr val="tx1"/>
                </a:solidFill>
                <a:effectLst/>
                <a:uLnTx/>
                <a:uFillTx/>
                <a:latin typeface="Arial" pitchFamily="34" charset="0"/>
                <a:ea typeface="+mn-ea"/>
                <a:cs typeface="Arial" pitchFamily="34" charset="0"/>
              </a:rPr>
              <a:t> una vez familiarizados (</a:t>
            </a: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mediante ejecuciones a alta velocidad, siempre bajo una </a:t>
            </a:r>
            <a:r>
              <a:rPr kumimoji="0" lang="es-ES" sz="2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correcta supervisión</a:t>
            </a: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 supone una mejor funcionalidad</a:t>
            </a:r>
            <a:r>
              <a:rPr kumimoji="0" lang="es-ES" sz="2000" b="0" i="1" u="none" strike="noStrike" kern="1200" cap="none" spc="0" normalizeH="0" baseline="0" noProof="0" dirty="0">
                <a:ln>
                  <a:noFill/>
                </a:ln>
                <a:solidFill>
                  <a:schemeClr val="tx1"/>
                </a:solidFill>
                <a:effectLst/>
                <a:uLnTx/>
                <a:uFillTx/>
                <a:latin typeface="Arial" pitchFamily="34" charset="0"/>
                <a:ea typeface="+mn-ea"/>
                <a:cs typeface="Arial" pitchFamily="34" charset="0"/>
              </a:rPr>
              <a:t> </a:t>
            </a: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o </a:t>
            </a:r>
            <a:r>
              <a:rPr kumimoji="0" lang="es-ES" sz="2000" b="1" i="0" u="none" strike="noStrike" kern="1200" cap="none" spc="0" normalizeH="0" baseline="0" noProof="0" dirty="0">
                <a:ln>
                  <a:noFill/>
                </a:ln>
                <a:solidFill>
                  <a:schemeClr val="tx1"/>
                </a:solidFill>
                <a:effectLst/>
                <a:uLnTx/>
                <a:uFillTx/>
                <a:latin typeface="Arial" pitchFamily="34" charset="0"/>
                <a:ea typeface="+mn-ea"/>
                <a:cs typeface="Arial" pitchFamily="34" charset="0"/>
              </a:rPr>
              <a:t>capacidad fisiológica para llevar a cabo actividades diarias de manera segura y autónoma, sin un exceso de fatiga</a:t>
            </a: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a:t>
            </a:r>
          </a:p>
        </p:txBody>
      </p:sp>
    </p:spTree>
    <p:extLst>
      <p:ext uri="{BB962C8B-B14F-4D97-AF65-F5344CB8AC3E}">
        <p14:creationId xmlns:p14="http://schemas.microsoft.com/office/powerpoint/2010/main" val="1719174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 Box 6">
            <a:extLst>
              <a:ext uri="{FF2B5EF4-FFF2-40B4-BE49-F238E27FC236}">
                <a16:creationId xmlns:a16="http://schemas.microsoft.com/office/drawing/2014/main" id="{C140B1FE-A98C-1F02-0126-B15F79F9A50F}"/>
              </a:ext>
            </a:extLst>
          </p:cNvPr>
          <p:cNvSpPr txBox="1">
            <a:spLocks noChangeArrowheads="1"/>
          </p:cNvSpPr>
          <p:nvPr/>
        </p:nvSpPr>
        <p:spPr bwMode="auto">
          <a:xfrm>
            <a:off x="587215" y="900887"/>
            <a:ext cx="8542885" cy="4708981"/>
          </a:xfrm>
          <a:prstGeom prst="rect">
            <a:avLst/>
          </a:prstGeom>
          <a:noFill/>
          <a:ln w="9525">
            <a:noFill/>
            <a:miter lim="800000"/>
            <a:headEnd/>
            <a:tailEnd/>
          </a:ln>
          <a:effectLst/>
        </p:spPr>
        <p:txBody>
          <a:bodyPr wrap="square">
            <a:spAutoFit/>
          </a:bodyPr>
          <a:lstStyle/>
          <a:p>
            <a:pPr marL="0" marR="0" lvl="0" indent="0" algn="ctr" defTabSz="914400" rtl="0" eaLnBrk="0" fontAlgn="base" latinLnBrk="0" hangingPunct="0">
              <a:spcBef>
                <a:spcPct val="0"/>
              </a:spcBef>
              <a:spcAft>
                <a:spcPct val="0"/>
              </a:spcAft>
              <a:buClrTx/>
              <a:buSzTx/>
              <a:buFontTx/>
              <a:buNone/>
              <a:tabLst/>
              <a:defRPr/>
            </a:pPr>
            <a:r>
              <a:rPr kumimoji="0" lang="es-ES" sz="2000" b="1" i="0" u="none" strike="noStrike" kern="1200" cap="none" spc="0" normalizeH="0" baseline="0" noProof="0" dirty="0">
                <a:ln>
                  <a:noFill/>
                </a:ln>
                <a:solidFill>
                  <a:schemeClr val="bg1"/>
                </a:solidFill>
                <a:effectLst/>
                <a:uLnTx/>
                <a:uFillTx/>
                <a:latin typeface="Arial"/>
                <a:ea typeface="+mn-ea"/>
                <a:cs typeface="+mn-cs"/>
              </a:rPr>
              <a:t>ASPECTOS METODOLÓGICOS</a:t>
            </a:r>
            <a:r>
              <a:rPr kumimoji="0" lang="es-ES" sz="2000" b="1" i="0" u="none" strike="noStrike" kern="1200" cap="none" spc="0" normalizeH="0" noProof="0" dirty="0">
                <a:ln>
                  <a:noFill/>
                </a:ln>
                <a:solidFill>
                  <a:schemeClr val="bg1"/>
                </a:solidFill>
                <a:effectLst/>
                <a:uLnTx/>
                <a:uFillTx/>
                <a:latin typeface="Arial"/>
                <a:ea typeface="+mn-ea"/>
                <a:cs typeface="+mn-cs"/>
              </a:rPr>
              <a:t> EN EL TRABAJO DE </a:t>
            </a:r>
            <a:r>
              <a:rPr kumimoji="0" lang="es-ES" sz="2000" b="1" i="0" u="none" strike="noStrike" kern="1200" cap="none" spc="0" normalizeH="0" baseline="0" noProof="0" dirty="0">
                <a:ln>
                  <a:noFill/>
                </a:ln>
                <a:solidFill>
                  <a:schemeClr val="bg1"/>
                </a:solidFill>
                <a:effectLst/>
                <a:uLnTx/>
                <a:uFillTx/>
                <a:latin typeface="Arial"/>
                <a:ea typeface="+mn-ea"/>
                <a:cs typeface="+mn-cs"/>
              </a:rPr>
              <a:t>FUERZA</a:t>
            </a:r>
            <a:endParaRPr kumimoji="0" lang="es-ES" sz="2000" b="0" i="0" u="none" strike="noStrike" kern="1200" cap="none" spc="0" normalizeH="0" baseline="0" noProof="0" dirty="0">
              <a:ln>
                <a:noFill/>
              </a:ln>
              <a:solidFill>
                <a:schemeClr val="bg1"/>
              </a:solidFill>
              <a:effectLst/>
              <a:uLnTx/>
              <a:uFillTx/>
              <a:latin typeface="Times New Roman"/>
              <a:ea typeface="+mn-ea"/>
              <a:cs typeface="+mn-cs"/>
            </a:endParaRPr>
          </a:p>
          <a:p>
            <a:pPr marL="0" marR="0" lvl="0" indent="0" algn="just" defTabSz="914400" rtl="0" eaLnBrk="0" fontAlgn="base" latinLnBrk="0" hangingPunct="0">
              <a:spcBef>
                <a:spcPct val="0"/>
              </a:spcBef>
              <a:spcAft>
                <a:spcPct val="0"/>
              </a:spcAft>
              <a:buClrTx/>
              <a:buSzTx/>
              <a:buFontTx/>
              <a:buNone/>
              <a:tabLst/>
              <a:defRPr/>
            </a:pPr>
            <a:endParaRPr kumimoji="0" lang="es-ES" sz="2000" b="1" i="0" u="none" strike="noStrike" kern="1200" cap="none" spc="0" normalizeH="0" baseline="0" noProof="0" dirty="0">
              <a:ln>
                <a:noFill/>
              </a:ln>
              <a:solidFill>
                <a:schemeClr val="tx1"/>
              </a:solidFill>
              <a:effectLst/>
              <a:uLnTx/>
              <a:uFillTx/>
              <a:latin typeface="Arial"/>
              <a:ea typeface="+mn-ea"/>
              <a:cs typeface="+mn-cs"/>
            </a:endParaRPr>
          </a:p>
          <a:p>
            <a:pPr marL="0" marR="0" lvl="0" indent="0" algn="just" defTabSz="914400" rtl="0" eaLnBrk="0" fontAlgn="base" latinLnBrk="0" hangingPunct="0">
              <a:spcBef>
                <a:spcPct val="0"/>
              </a:spcBef>
              <a:spcAft>
                <a:spcPct val="0"/>
              </a:spcAft>
              <a:buClrTx/>
              <a:buSzTx/>
              <a:tabLst/>
              <a:defRPr/>
            </a:pPr>
            <a:r>
              <a:rPr lang="es-ES" sz="2000" dirty="0">
                <a:latin typeface="Arial" pitchFamily="34" charset="0"/>
                <a:cs typeface="Arial" pitchFamily="34" charset="0"/>
              </a:rPr>
              <a:t>• </a:t>
            </a:r>
            <a:r>
              <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No se han de emplear cargas muy elevadas, ya que el objetivo es mantener el tono y evitar el deterioro paulatino del músculo.</a:t>
            </a:r>
          </a:p>
          <a:p>
            <a:pPr marL="0" marR="0" lvl="0" indent="0" algn="just" defTabSz="914400" rtl="0" eaLnBrk="0" fontAlgn="base" latinLnBrk="0" hangingPunct="0">
              <a:spcBef>
                <a:spcPct val="0"/>
              </a:spcBef>
              <a:spcAft>
                <a:spcPct val="0"/>
              </a:spcAft>
              <a:buClrTx/>
              <a:buSzTx/>
              <a:tabLst/>
              <a:defRPr/>
            </a:pPr>
            <a:endParaRPr kumimoji="0" lang="es-ES" sz="20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a:p>
            <a:pPr algn="just" eaLnBrk="0" fontAlgn="base" hangingPunct="0">
              <a:spcBef>
                <a:spcPct val="0"/>
              </a:spcBef>
              <a:spcAft>
                <a:spcPct val="0"/>
              </a:spcAft>
              <a:defRPr/>
            </a:pPr>
            <a:r>
              <a:rPr lang="es-ES" sz="2000" dirty="0">
                <a:latin typeface="Arial" panose="020B0604020202020204" pitchFamily="34" charset="0"/>
                <a:cs typeface="Arial" panose="020B0604020202020204" pitchFamily="34" charset="0"/>
              </a:rPr>
              <a:t>• </a:t>
            </a:r>
            <a:r>
              <a:rPr lang="es-ES" sz="2000" kern="1200" dirty="0">
                <a:solidFill>
                  <a:schemeClr val="tx1"/>
                </a:solidFill>
                <a:latin typeface="Arial" panose="020B0604020202020204" pitchFamily="34" charset="0"/>
                <a:cs typeface="Arial" panose="020B0604020202020204" pitchFamily="34" charset="0"/>
              </a:rPr>
              <a:t>Realizar la mitad de las repeticiones de las posibles con la carga de entrenamiento.</a:t>
            </a:r>
          </a:p>
          <a:p>
            <a:pPr algn="just" eaLnBrk="0" fontAlgn="base" hangingPunct="0">
              <a:spcBef>
                <a:spcPct val="0"/>
              </a:spcBef>
              <a:spcAft>
                <a:spcPct val="0"/>
              </a:spcAft>
              <a:defRPr/>
            </a:pPr>
            <a:endParaRPr lang="es-ES" sz="2000" kern="1200" dirty="0">
              <a:solidFill>
                <a:schemeClr val="tx1"/>
              </a:solidFill>
              <a:latin typeface="Arial" panose="020B0604020202020204" pitchFamily="34" charset="0"/>
              <a:cs typeface="Arial" panose="020B0604020202020204" pitchFamily="34" charset="0"/>
            </a:endParaRPr>
          </a:p>
          <a:p>
            <a:pPr algn="just" eaLnBrk="0" fontAlgn="base" hangingPunct="0">
              <a:spcBef>
                <a:spcPct val="0"/>
              </a:spcBef>
              <a:spcAft>
                <a:spcPct val="0"/>
              </a:spcAft>
              <a:defRPr/>
            </a:pPr>
            <a:r>
              <a:rPr lang="es-ES" sz="2000" dirty="0">
                <a:latin typeface="Arial" pitchFamily="34" charset="0"/>
                <a:cs typeface="Arial" pitchFamily="34" charset="0"/>
              </a:rPr>
              <a:t>• </a:t>
            </a:r>
            <a:r>
              <a:rPr lang="es-ES" sz="2000" kern="1200" dirty="0">
                <a:solidFill>
                  <a:schemeClr val="tx1"/>
                </a:solidFill>
                <a:latin typeface="Arial" panose="020B0604020202020204" pitchFamily="34" charset="0"/>
                <a:cs typeface="Arial" panose="020B0604020202020204" pitchFamily="34" charset="0"/>
              </a:rPr>
              <a:t>Evitaremos la realización de saltos y contracciones isométricas máximas.</a:t>
            </a:r>
          </a:p>
          <a:p>
            <a:pPr algn="just" eaLnBrk="0" fontAlgn="base" hangingPunct="0">
              <a:spcBef>
                <a:spcPct val="0"/>
              </a:spcBef>
              <a:spcAft>
                <a:spcPct val="0"/>
              </a:spcAft>
              <a:defRPr/>
            </a:pPr>
            <a:endParaRPr lang="es-ES" sz="2000" kern="1200" dirty="0">
              <a:solidFill>
                <a:schemeClr val="tx1"/>
              </a:solidFill>
              <a:latin typeface="Arial" panose="020B0604020202020204" pitchFamily="34" charset="0"/>
              <a:cs typeface="Arial" panose="020B0604020202020204" pitchFamily="34" charset="0"/>
            </a:endParaRPr>
          </a:p>
          <a:p>
            <a:pPr algn="just" eaLnBrk="0" fontAlgn="base" hangingPunct="0">
              <a:spcBef>
                <a:spcPct val="0"/>
              </a:spcBef>
              <a:spcAft>
                <a:spcPct val="0"/>
              </a:spcAft>
              <a:defRPr/>
            </a:pPr>
            <a:r>
              <a:rPr lang="es-ES" sz="2000" dirty="0">
                <a:latin typeface="Arial" pitchFamily="34" charset="0"/>
                <a:cs typeface="Arial" pitchFamily="34" charset="0"/>
              </a:rPr>
              <a:t>• </a:t>
            </a:r>
            <a:r>
              <a:rPr lang="es-ES" sz="2000" kern="1200" dirty="0">
                <a:solidFill>
                  <a:schemeClr val="tx1"/>
                </a:solidFill>
                <a:latin typeface="Arial" panose="020B0604020202020204" pitchFamily="34" charset="0"/>
                <a:cs typeface="Arial" panose="020B0604020202020204" pitchFamily="34" charset="0"/>
              </a:rPr>
              <a:t>La musculatura erectora del tronco va perdiendo su capacidad de mantener el cuerpo erecto (alteraciones posturales en el anciano), por lo que se debe incidir en el trabajo de la musculatura estabilizadora del </a:t>
            </a:r>
            <a:r>
              <a:rPr lang="es-ES" sz="2000" kern="1200" dirty="0" err="1">
                <a:solidFill>
                  <a:schemeClr val="tx1"/>
                </a:solidFill>
                <a:latin typeface="Arial" panose="020B0604020202020204" pitchFamily="34" charset="0"/>
                <a:cs typeface="Arial" panose="020B0604020202020204" pitchFamily="34" charset="0"/>
              </a:rPr>
              <a:t>core</a:t>
            </a:r>
            <a:r>
              <a:rPr lang="es-ES" sz="2000" kern="1200" dirty="0">
                <a:solidFill>
                  <a:schemeClr val="tx1"/>
                </a:solidFill>
                <a:latin typeface="Arial" panose="020B0604020202020204" pitchFamily="34" charset="0"/>
                <a:cs typeface="Arial" panose="020B0604020202020204" pitchFamily="34" charset="0"/>
              </a:rPr>
              <a:t>, lo que disminuirá el dolor de espalda.</a:t>
            </a:r>
          </a:p>
        </p:txBody>
      </p:sp>
    </p:spTree>
    <p:extLst>
      <p:ext uri="{BB962C8B-B14F-4D97-AF65-F5344CB8AC3E}">
        <p14:creationId xmlns:p14="http://schemas.microsoft.com/office/powerpoint/2010/main" val="3046034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 Box 6">
            <a:extLst>
              <a:ext uri="{FF2B5EF4-FFF2-40B4-BE49-F238E27FC236}">
                <a16:creationId xmlns:a16="http://schemas.microsoft.com/office/drawing/2014/main" id="{C140B1FE-A98C-1F02-0126-B15F79F9A50F}"/>
              </a:ext>
            </a:extLst>
          </p:cNvPr>
          <p:cNvSpPr txBox="1">
            <a:spLocks noChangeArrowheads="1"/>
          </p:cNvSpPr>
          <p:nvPr/>
        </p:nvSpPr>
        <p:spPr bwMode="auto">
          <a:xfrm>
            <a:off x="587215" y="817532"/>
            <a:ext cx="8542885" cy="5324535"/>
          </a:xfrm>
          <a:prstGeom prst="rect">
            <a:avLst/>
          </a:prstGeom>
          <a:noFill/>
          <a:ln w="9525">
            <a:noFill/>
            <a:miter lim="800000"/>
            <a:headEnd/>
            <a:tailEnd/>
          </a:ln>
          <a:effectLst/>
        </p:spPr>
        <p:txBody>
          <a:bodyPr wrap="square">
            <a:spAutoFit/>
          </a:bodyPr>
          <a:lstStyle/>
          <a:p>
            <a:pPr marL="0" marR="0" lvl="0" indent="0" algn="ctr" defTabSz="914400" rtl="0" eaLnBrk="0" fontAlgn="base" latinLnBrk="0" hangingPunct="0">
              <a:spcBef>
                <a:spcPct val="0"/>
              </a:spcBef>
              <a:spcAft>
                <a:spcPct val="0"/>
              </a:spcAft>
              <a:buClrTx/>
              <a:buSzTx/>
              <a:buFontTx/>
              <a:buNone/>
              <a:tabLst/>
              <a:defRPr/>
            </a:pPr>
            <a:r>
              <a:rPr kumimoji="0" lang="es-ES" sz="2000" b="1" i="0" u="none" strike="noStrike" kern="1200" cap="none" spc="0" normalizeH="0" baseline="0" noProof="0" dirty="0">
                <a:ln>
                  <a:noFill/>
                </a:ln>
                <a:solidFill>
                  <a:schemeClr val="bg1"/>
                </a:solidFill>
                <a:effectLst/>
                <a:uLnTx/>
                <a:uFillTx/>
                <a:latin typeface="Arial"/>
                <a:ea typeface="+mn-ea"/>
                <a:cs typeface="+mn-cs"/>
              </a:rPr>
              <a:t>ASPECTOS METODOLÓGICOS</a:t>
            </a:r>
            <a:r>
              <a:rPr kumimoji="0" lang="es-ES" sz="2000" b="1" i="0" u="none" strike="noStrike" kern="1200" cap="none" spc="0" normalizeH="0" noProof="0" dirty="0">
                <a:ln>
                  <a:noFill/>
                </a:ln>
                <a:solidFill>
                  <a:schemeClr val="bg1"/>
                </a:solidFill>
                <a:effectLst/>
                <a:uLnTx/>
                <a:uFillTx/>
                <a:latin typeface="Arial"/>
                <a:ea typeface="+mn-ea"/>
                <a:cs typeface="+mn-cs"/>
              </a:rPr>
              <a:t> EN EL TRABAJO DE </a:t>
            </a:r>
            <a:r>
              <a:rPr kumimoji="0" lang="es-ES" sz="2000" b="1" i="0" u="none" strike="noStrike" kern="1200" cap="none" spc="0" normalizeH="0" baseline="0" noProof="0" dirty="0">
                <a:ln>
                  <a:noFill/>
                </a:ln>
                <a:solidFill>
                  <a:schemeClr val="bg1"/>
                </a:solidFill>
                <a:effectLst/>
                <a:uLnTx/>
                <a:uFillTx/>
                <a:latin typeface="Arial"/>
                <a:ea typeface="+mn-ea"/>
                <a:cs typeface="+mn-cs"/>
              </a:rPr>
              <a:t>FUERZA</a:t>
            </a:r>
            <a:endParaRPr kumimoji="0" lang="es-ES" sz="2000" b="0" i="0" u="none" strike="noStrike" kern="1200" cap="none" spc="0" normalizeH="0" baseline="0" noProof="0" dirty="0">
              <a:ln>
                <a:noFill/>
              </a:ln>
              <a:solidFill>
                <a:schemeClr val="bg1"/>
              </a:solidFill>
              <a:effectLst/>
              <a:uLnTx/>
              <a:uFillTx/>
              <a:latin typeface="Times New Roman"/>
              <a:ea typeface="+mn-ea"/>
              <a:cs typeface="+mn-cs"/>
            </a:endParaRPr>
          </a:p>
          <a:p>
            <a:pPr marL="0" marR="0" lvl="0" indent="0" algn="just" defTabSz="914400" rtl="0" eaLnBrk="0" fontAlgn="base" latinLnBrk="0" hangingPunct="0">
              <a:spcBef>
                <a:spcPct val="0"/>
              </a:spcBef>
              <a:spcAft>
                <a:spcPct val="0"/>
              </a:spcAft>
              <a:buClrTx/>
              <a:buSzTx/>
              <a:buFontTx/>
              <a:buNone/>
              <a:tabLst/>
              <a:defRPr/>
            </a:pPr>
            <a:endParaRPr kumimoji="0" lang="es-ES" sz="2000" b="1" i="0" u="none" strike="noStrike" kern="1200" cap="none" spc="0" normalizeH="0" baseline="0" noProof="0" dirty="0">
              <a:ln>
                <a:noFill/>
              </a:ln>
              <a:solidFill>
                <a:schemeClr val="tx1"/>
              </a:solidFill>
              <a:effectLst/>
              <a:uLnTx/>
              <a:uFillTx/>
              <a:latin typeface="Arial"/>
              <a:ea typeface="+mn-ea"/>
              <a:cs typeface="+mn-cs"/>
            </a:endParaRPr>
          </a:p>
          <a:p>
            <a:pPr algn="just" eaLnBrk="0" fontAlgn="base" hangingPunct="0">
              <a:spcBef>
                <a:spcPct val="0"/>
              </a:spcBef>
              <a:spcAft>
                <a:spcPct val="0"/>
              </a:spcAft>
              <a:defRPr/>
            </a:pPr>
            <a:r>
              <a:rPr lang="es-ES" sz="2000" dirty="0">
                <a:latin typeface="Arial" pitchFamily="34" charset="0"/>
                <a:cs typeface="Arial" pitchFamily="34" charset="0"/>
              </a:rPr>
              <a:t>• </a:t>
            </a:r>
            <a:r>
              <a:rPr lang="es-ES" sz="2000" kern="1200" dirty="0">
                <a:solidFill>
                  <a:schemeClr val="tx1"/>
                </a:solidFill>
                <a:latin typeface="Arial" pitchFamily="34" charset="0"/>
                <a:cs typeface="Arial" pitchFamily="34" charset="0"/>
              </a:rPr>
              <a:t>La fuerza muscular debe trabajarse de forma </a:t>
            </a:r>
            <a:r>
              <a:rPr lang="es-ES" sz="2000" b="1" kern="1200" dirty="0">
                <a:solidFill>
                  <a:schemeClr val="tx1"/>
                </a:solidFill>
                <a:latin typeface="Arial" pitchFamily="34" charset="0"/>
                <a:cs typeface="Arial" pitchFamily="34" charset="0"/>
              </a:rPr>
              <a:t>global</a:t>
            </a:r>
            <a:r>
              <a:rPr lang="es-ES" sz="2000" kern="1200" dirty="0">
                <a:solidFill>
                  <a:schemeClr val="tx1"/>
                </a:solidFill>
                <a:latin typeface="Arial" pitchFamily="34" charset="0"/>
                <a:cs typeface="Arial" pitchFamily="34" charset="0"/>
              </a:rPr>
              <a:t> (ejercicios poliarticulares que impliquen a la vez un gran número de </a:t>
            </a:r>
            <a:r>
              <a:rPr lang="es-ES" sz="2000" b="1" kern="1200" dirty="0">
                <a:solidFill>
                  <a:schemeClr val="tx1"/>
                </a:solidFill>
                <a:latin typeface="Arial" pitchFamily="34" charset="0"/>
                <a:cs typeface="Arial" pitchFamily="34" charset="0"/>
              </a:rPr>
              <a:t>grupos musculares</a:t>
            </a:r>
            <a:r>
              <a:rPr lang="es-ES" sz="2000" kern="1200" dirty="0">
                <a:solidFill>
                  <a:schemeClr val="tx1"/>
                </a:solidFill>
                <a:latin typeface="Arial" pitchFamily="34" charset="0"/>
                <a:cs typeface="Arial" pitchFamily="34" charset="0"/>
              </a:rPr>
              <a:t>), incidiendo en zonas que </a:t>
            </a:r>
            <a:r>
              <a:rPr lang="es-ES" sz="2000" b="1" kern="1200" dirty="0">
                <a:solidFill>
                  <a:schemeClr val="tx1"/>
                </a:solidFill>
                <a:latin typeface="Arial" pitchFamily="34" charset="0"/>
                <a:cs typeface="Arial" pitchFamily="34" charset="0"/>
              </a:rPr>
              <a:t>haya que potenciar más</a:t>
            </a:r>
            <a:r>
              <a:rPr lang="es-ES" sz="2000" kern="1200" dirty="0">
                <a:solidFill>
                  <a:schemeClr val="tx1"/>
                </a:solidFill>
                <a:latin typeface="Arial" pitchFamily="34" charset="0"/>
                <a:cs typeface="Arial" pitchFamily="34" charset="0"/>
              </a:rPr>
              <a:t>, en función de las necesidades personales. </a:t>
            </a:r>
          </a:p>
          <a:p>
            <a:pPr algn="just" eaLnBrk="0" fontAlgn="base" hangingPunct="0">
              <a:spcBef>
                <a:spcPct val="0"/>
              </a:spcBef>
              <a:spcAft>
                <a:spcPct val="0"/>
              </a:spcAft>
              <a:defRPr/>
            </a:pPr>
            <a:endParaRPr lang="es-ES" sz="2000" kern="1200" dirty="0">
              <a:solidFill>
                <a:schemeClr val="tx1"/>
              </a:solidFill>
              <a:latin typeface="Arial" pitchFamily="34" charset="0"/>
              <a:cs typeface="Arial" pitchFamily="34" charset="0"/>
            </a:endParaRPr>
          </a:p>
          <a:p>
            <a:pPr algn="just" eaLnBrk="0" fontAlgn="base" hangingPunct="0">
              <a:spcBef>
                <a:spcPct val="0"/>
              </a:spcBef>
              <a:spcAft>
                <a:spcPct val="0"/>
              </a:spcAft>
              <a:defRPr/>
            </a:pPr>
            <a:r>
              <a:rPr lang="es-ES" sz="2000" kern="1200" dirty="0">
                <a:solidFill>
                  <a:schemeClr val="tx1"/>
                </a:solidFill>
                <a:latin typeface="Arial" pitchFamily="34" charset="0"/>
                <a:cs typeface="Arial" pitchFamily="34" charset="0"/>
              </a:rPr>
              <a:t>• Correcto </a:t>
            </a:r>
            <a:r>
              <a:rPr lang="es-ES" sz="2000" b="1" kern="1200" dirty="0">
                <a:solidFill>
                  <a:schemeClr val="tx1"/>
                </a:solidFill>
                <a:latin typeface="Arial" pitchFamily="34" charset="0"/>
                <a:cs typeface="Arial" pitchFamily="34" charset="0"/>
              </a:rPr>
              <a:t>aprendizaje de la técnica </a:t>
            </a:r>
            <a:r>
              <a:rPr lang="es-ES" sz="2000" kern="1200" dirty="0">
                <a:solidFill>
                  <a:schemeClr val="tx1"/>
                </a:solidFill>
                <a:latin typeface="Arial" pitchFamily="34" charset="0"/>
                <a:cs typeface="Arial" pitchFamily="34" charset="0"/>
              </a:rPr>
              <a:t>de los ejercicios en el proceso de </a:t>
            </a:r>
            <a:r>
              <a:rPr lang="es-ES" sz="2000" b="1" kern="1200" dirty="0">
                <a:solidFill>
                  <a:schemeClr val="tx1"/>
                </a:solidFill>
                <a:latin typeface="Arial" pitchFamily="34" charset="0"/>
                <a:cs typeface="Arial" pitchFamily="34" charset="0"/>
              </a:rPr>
              <a:t>familiarización</a:t>
            </a:r>
            <a:r>
              <a:rPr lang="es-ES" sz="2000" kern="1200" dirty="0">
                <a:solidFill>
                  <a:schemeClr val="tx1"/>
                </a:solidFill>
                <a:latin typeface="Arial" pitchFamily="34" charset="0"/>
                <a:cs typeface="Arial" pitchFamily="34" charset="0"/>
              </a:rPr>
              <a:t> (</a:t>
            </a:r>
            <a:r>
              <a:rPr lang="es-ES" sz="2000" b="1" kern="1200" dirty="0">
                <a:solidFill>
                  <a:schemeClr val="tx1"/>
                </a:solidFill>
                <a:latin typeface="Arial" pitchFamily="34" charset="0"/>
                <a:cs typeface="Arial" pitchFamily="34" charset="0"/>
              </a:rPr>
              <a:t>autocargas livianas, hasta 30 repeticiones</a:t>
            </a:r>
            <a:r>
              <a:rPr lang="es-ES" sz="2000" kern="1200" dirty="0">
                <a:solidFill>
                  <a:schemeClr val="tx1"/>
                </a:solidFill>
                <a:latin typeface="Arial" pitchFamily="34" charset="0"/>
                <a:cs typeface="Arial" pitchFamily="34" charset="0"/>
              </a:rPr>
              <a:t>).</a:t>
            </a:r>
          </a:p>
          <a:p>
            <a:pPr algn="just" eaLnBrk="0" fontAlgn="base" hangingPunct="0">
              <a:spcBef>
                <a:spcPct val="0"/>
              </a:spcBef>
              <a:spcAft>
                <a:spcPct val="0"/>
              </a:spcAft>
              <a:defRPr/>
            </a:pPr>
            <a:endParaRPr lang="es-ES" sz="2000" kern="1200" dirty="0">
              <a:solidFill>
                <a:schemeClr val="tx1"/>
              </a:solidFill>
              <a:latin typeface="Arial" pitchFamily="34" charset="0"/>
              <a:cs typeface="Arial" pitchFamily="34" charset="0"/>
            </a:endParaRPr>
          </a:p>
          <a:p>
            <a:pPr lvl="0" algn="just" eaLnBrk="0" fontAlgn="base" hangingPunct="0">
              <a:spcBef>
                <a:spcPct val="0"/>
              </a:spcBef>
              <a:spcAft>
                <a:spcPct val="0"/>
              </a:spcAft>
              <a:defRPr/>
            </a:pPr>
            <a:r>
              <a:rPr lang="es-ES" sz="2000" kern="1200" dirty="0">
                <a:solidFill>
                  <a:schemeClr val="tx1"/>
                </a:solidFill>
                <a:latin typeface="Arial" pitchFamily="34" charset="0"/>
                <a:cs typeface="Arial" pitchFamily="34" charset="0"/>
              </a:rPr>
              <a:t>• Una vez superada esta fase se podrá incrementar la carga y la velocidad de ejecución: ejercicios con </a:t>
            </a:r>
            <a:r>
              <a:rPr lang="es-ES" sz="2000" b="1" kern="1200" dirty="0">
                <a:solidFill>
                  <a:schemeClr val="tx1"/>
                </a:solidFill>
                <a:latin typeface="Arial" pitchFamily="34" charset="0"/>
                <a:cs typeface="Arial" pitchFamily="34" charset="0"/>
              </a:rPr>
              <a:t>carga externa baja </a:t>
            </a:r>
            <a:r>
              <a:rPr lang="es-ES" sz="2000" kern="1200" dirty="0">
                <a:solidFill>
                  <a:schemeClr val="tx1"/>
                </a:solidFill>
                <a:latin typeface="Arial" pitchFamily="34" charset="0"/>
                <a:cs typeface="Arial" pitchFamily="34" charset="0"/>
              </a:rPr>
              <a:t>(de 10-15 repeticiones) y con </a:t>
            </a:r>
            <a:r>
              <a:rPr lang="es-ES" sz="2000" b="1" kern="1200" dirty="0">
                <a:solidFill>
                  <a:schemeClr val="tx1"/>
                </a:solidFill>
                <a:latin typeface="Arial" pitchFamily="34" charset="0"/>
                <a:cs typeface="Arial" pitchFamily="34" charset="0"/>
              </a:rPr>
              <a:t>carga externa moderada </a:t>
            </a:r>
            <a:r>
              <a:rPr lang="es-ES" sz="2000" kern="1200" dirty="0">
                <a:solidFill>
                  <a:schemeClr val="tx1"/>
                </a:solidFill>
                <a:latin typeface="Arial" pitchFamily="34" charset="0"/>
                <a:cs typeface="Arial" pitchFamily="34" charset="0"/>
              </a:rPr>
              <a:t>(de 8-12 </a:t>
            </a:r>
            <a:r>
              <a:rPr lang="es-ES" sz="2000" kern="1200" dirty="0" err="1">
                <a:solidFill>
                  <a:schemeClr val="tx1"/>
                </a:solidFill>
                <a:latin typeface="Arial" pitchFamily="34" charset="0"/>
                <a:cs typeface="Arial" pitchFamily="34" charset="0"/>
              </a:rPr>
              <a:t>rep</a:t>
            </a:r>
            <a:r>
              <a:rPr lang="es-ES" sz="2000" kern="1200" dirty="0">
                <a:solidFill>
                  <a:schemeClr val="tx1"/>
                </a:solidFill>
                <a:latin typeface="Arial" pitchFamily="34" charset="0"/>
                <a:cs typeface="Arial" pitchFamily="34" charset="0"/>
              </a:rPr>
              <a:t>), siendo muy importante el </a:t>
            </a:r>
            <a:r>
              <a:rPr lang="es-ES" sz="2000" b="1" kern="1200" dirty="0">
                <a:solidFill>
                  <a:schemeClr val="tx1"/>
                </a:solidFill>
                <a:latin typeface="Arial" pitchFamily="34" charset="0"/>
                <a:cs typeface="Arial" pitchFamily="34" charset="0"/>
              </a:rPr>
              <a:t>carácter del esfuerzo </a:t>
            </a:r>
            <a:r>
              <a:rPr lang="es-ES" sz="2000" kern="1200" dirty="0">
                <a:solidFill>
                  <a:schemeClr val="tx1"/>
                </a:solidFill>
                <a:latin typeface="Arial" pitchFamily="34" charset="0"/>
                <a:cs typeface="Arial" pitchFamily="34" charset="0"/>
              </a:rPr>
              <a:t>(+6-8).</a:t>
            </a:r>
          </a:p>
          <a:p>
            <a:pPr lvl="0" algn="just" eaLnBrk="0" fontAlgn="base" hangingPunct="0">
              <a:spcBef>
                <a:spcPct val="0"/>
              </a:spcBef>
              <a:spcAft>
                <a:spcPct val="0"/>
              </a:spcAft>
              <a:defRPr/>
            </a:pPr>
            <a:endParaRPr lang="es-ES" sz="2000" kern="1200" dirty="0">
              <a:solidFill>
                <a:schemeClr val="tx1"/>
              </a:solidFill>
              <a:latin typeface="Arial" pitchFamily="34" charset="0"/>
              <a:cs typeface="Arial" pitchFamily="34" charset="0"/>
            </a:endParaRPr>
          </a:p>
          <a:p>
            <a:pPr algn="just" eaLnBrk="0" fontAlgn="base" hangingPunct="0">
              <a:spcBef>
                <a:spcPct val="0"/>
              </a:spcBef>
              <a:spcAft>
                <a:spcPct val="0"/>
              </a:spcAft>
              <a:defRPr/>
            </a:pPr>
            <a:r>
              <a:rPr lang="es-ES" sz="2000" b="1" kern="1200" dirty="0">
                <a:solidFill>
                  <a:schemeClr val="tx1"/>
                </a:solidFill>
                <a:latin typeface="Arial" pitchFamily="34" charset="0"/>
                <a:cs typeface="Arial" pitchFamily="34" charset="0"/>
              </a:rPr>
              <a:t>• Sólo con muy experimentados se pueden hacer ejercicios con carga externa alta </a:t>
            </a:r>
            <a:r>
              <a:rPr lang="es-ES" sz="2000" kern="1200" dirty="0">
                <a:solidFill>
                  <a:schemeClr val="tx1"/>
                </a:solidFill>
                <a:latin typeface="Arial" pitchFamily="34" charset="0"/>
                <a:cs typeface="Arial" pitchFamily="34" charset="0"/>
              </a:rPr>
              <a:t>(de 4 a 8 </a:t>
            </a:r>
            <a:r>
              <a:rPr lang="es-ES" sz="2000" kern="1200" dirty="0" err="1">
                <a:solidFill>
                  <a:schemeClr val="tx1"/>
                </a:solidFill>
                <a:latin typeface="Arial" pitchFamily="34" charset="0"/>
                <a:cs typeface="Arial" pitchFamily="34" charset="0"/>
              </a:rPr>
              <a:t>rep</a:t>
            </a:r>
            <a:r>
              <a:rPr lang="es-ES" sz="2000" kern="1200" dirty="0">
                <a:solidFill>
                  <a:schemeClr val="tx1"/>
                </a:solidFill>
                <a:latin typeface="Arial" pitchFamily="34" charset="0"/>
                <a:cs typeface="Arial" pitchFamily="34" charset="0"/>
              </a:rPr>
              <a:t>).</a:t>
            </a:r>
          </a:p>
        </p:txBody>
      </p:sp>
    </p:spTree>
    <p:extLst>
      <p:ext uri="{BB962C8B-B14F-4D97-AF65-F5344CB8AC3E}">
        <p14:creationId xmlns:p14="http://schemas.microsoft.com/office/powerpoint/2010/main" val="1454852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Text Box 6">
            <a:extLst>
              <a:ext uri="{FF2B5EF4-FFF2-40B4-BE49-F238E27FC236}">
                <a16:creationId xmlns:a16="http://schemas.microsoft.com/office/drawing/2014/main" id="{C140B1FE-A98C-1F02-0126-B15F79F9A50F}"/>
              </a:ext>
            </a:extLst>
          </p:cNvPr>
          <p:cNvSpPr txBox="1">
            <a:spLocks noChangeArrowheads="1"/>
          </p:cNvSpPr>
          <p:nvPr/>
        </p:nvSpPr>
        <p:spPr bwMode="auto">
          <a:xfrm>
            <a:off x="587215" y="655950"/>
            <a:ext cx="8542885" cy="5647700"/>
          </a:xfrm>
          <a:prstGeom prst="rect">
            <a:avLst/>
          </a:prstGeom>
          <a:noFill/>
          <a:ln w="9525">
            <a:noFill/>
            <a:miter lim="800000"/>
            <a:headEnd/>
            <a:tailEnd/>
          </a:ln>
          <a:effectLst/>
        </p:spPr>
        <p:txBody>
          <a:bodyPr wrap="square">
            <a:spAutoFit/>
          </a:bodyPr>
          <a:lstStyle/>
          <a:p>
            <a:pPr marL="0" marR="0" lvl="0" indent="0" algn="ctr" defTabSz="914400" rtl="0" eaLnBrk="0" fontAlgn="base" latinLnBrk="0" hangingPunct="0">
              <a:spcBef>
                <a:spcPct val="0"/>
              </a:spcBef>
              <a:spcAft>
                <a:spcPct val="0"/>
              </a:spcAft>
              <a:buClrTx/>
              <a:buSzTx/>
              <a:buFontTx/>
              <a:buNone/>
              <a:tabLst/>
              <a:defRPr/>
            </a:pPr>
            <a:r>
              <a:rPr kumimoji="0" lang="es-ES" sz="2000" b="1" i="0" u="none" strike="noStrike" kern="1200" cap="none" spc="0" normalizeH="0" baseline="0" noProof="0" dirty="0">
                <a:ln>
                  <a:noFill/>
                </a:ln>
                <a:solidFill>
                  <a:schemeClr val="bg1"/>
                </a:solidFill>
                <a:effectLst/>
                <a:uLnTx/>
                <a:uFillTx/>
                <a:latin typeface="Arial"/>
                <a:ea typeface="+mn-ea"/>
                <a:cs typeface="+mn-cs"/>
              </a:rPr>
              <a:t>ASPECTOS METODOLÓGICOS</a:t>
            </a:r>
            <a:r>
              <a:rPr kumimoji="0" lang="es-ES" sz="2000" b="1" i="0" u="none" strike="noStrike" kern="1200" cap="none" spc="0" normalizeH="0" noProof="0" dirty="0">
                <a:ln>
                  <a:noFill/>
                </a:ln>
                <a:solidFill>
                  <a:schemeClr val="bg1"/>
                </a:solidFill>
                <a:effectLst/>
                <a:uLnTx/>
                <a:uFillTx/>
                <a:latin typeface="Arial"/>
                <a:ea typeface="+mn-ea"/>
                <a:cs typeface="+mn-cs"/>
              </a:rPr>
              <a:t> EN EL TRABAJO DE </a:t>
            </a:r>
            <a:r>
              <a:rPr kumimoji="0" lang="es-ES" sz="2000" b="1" i="0" u="none" strike="noStrike" kern="1200" cap="none" spc="0" normalizeH="0" baseline="0" noProof="0" dirty="0">
                <a:ln>
                  <a:noFill/>
                </a:ln>
                <a:solidFill>
                  <a:schemeClr val="bg1"/>
                </a:solidFill>
                <a:effectLst/>
                <a:uLnTx/>
                <a:uFillTx/>
                <a:latin typeface="Arial"/>
                <a:ea typeface="+mn-ea"/>
                <a:cs typeface="+mn-cs"/>
              </a:rPr>
              <a:t>FUERZA</a:t>
            </a:r>
            <a:endParaRPr kumimoji="0" lang="es-ES" sz="2000" b="0" i="0" u="none" strike="noStrike" kern="1200" cap="none" spc="0" normalizeH="0" baseline="0" noProof="0" dirty="0">
              <a:ln>
                <a:noFill/>
              </a:ln>
              <a:solidFill>
                <a:schemeClr val="bg1"/>
              </a:solidFill>
              <a:effectLst/>
              <a:uLnTx/>
              <a:uFillTx/>
              <a:latin typeface="Times New Roman"/>
              <a:ea typeface="+mn-ea"/>
              <a:cs typeface="+mn-cs"/>
            </a:endParaRPr>
          </a:p>
          <a:p>
            <a:pPr marL="0" marR="0" lvl="0" indent="0" algn="just" defTabSz="914400" rtl="0" eaLnBrk="0" fontAlgn="base" latinLnBrk="0" hangingPunct="0">
              <a:spcBef>
                <a:spcPct val="0"/>
              </a:spcBef>
              <a:spcAft>
                <a:spcPct val="0"/>
              </a:spcAft>
              <a:buClrTx/>
              <a:buSzTx/>
              <a:buFontTx/>
              <a:buNone/>
              <a:tabLst/>
              <a:defRPr/>
            </a:pPr>
            <a:endParaRPr kumimoji="0" lang="es-ES" sz="2000" b="1" i="0" u="none" strike="noStrike" kern="1200" cap="none" spc="0" normalizeH="0" baseline="0" noProof="0" dirty="0">
              <a:ln>
                <a:noFill/>
              </a:ln>
              <a:solidFill>
                <a:schemeClr val="tx1"/>
              </a:solidFill>
              <a:effectLst/>
              <a:uLnTx/>
              <a:uFillTx/>
              <a:latin typeface="Arial"/>
              <a:ea typeface="+mn-ea"/>
              <a:cs typeface="+mn-cs"/>
            </a:endParaRPr>
          </a:p>
          <a:p>
            <a:pPr lvl="0" algn="just" eaLnBrk="0" fontAlgn="base" hangingPunct="0">
              <a:spcBef>
                <a:spcPct val="0"/>
              </a:spcBef>
              <a:spcAft>
                <a:spcPct val="0"/>
              </a:spcAft>
              <a:defRPr/>
            </a:pPr>
            <a:r>
              <a:rPr lang="es-ES" sz="2100" dirty="0">
                <a:latin typeface="Arial" pitchFamily="34" charset="0"/>
                <a:cs typeface="Arial" pitchFamily="34" charset="0"/>
              </a:rPr>
              <a:t>• </a:t>
            </a:r>
            <a:r>
              <a:rPr lang="es-ES" sz="2000" kern="1200" dirty="0">
                <a:solidFill>
                  <a:schemeClr val="tx1"/>
                </a:solidFill>
                <a:latin typeface="Arial" pitchFamily="34" charset="0"/>
                <a:cs typeface="Arial" pitchFamily="34" charset="0"/>
              </a:rPr>
              <a:t>Es muy </a:t>
            </a:r>
            <a:r>
              <a:rPr lang="es-ES" sz="2000" b="1" kern="1200" dirty="0">
                <a:solidFill>
                  <a:schemeClr val="tx1"/>
                </a:solidFill>
                <a:latin typeface="Arial" pitchFamily="34" charset="0"/>
                <a:cs typeface="Arial" pitchFamily="34" charset="0"/>
              </a:rPr>
              <a:t>útil</a:t>
            </a:r>
            <a:r>
              <a:rPr lang="es-ES" sz="2000" kern="1200" dirty="0">
                <a:solidFill>
                  <a:schemeClr val="tx1"/>
                </a:solidFill>
                <a:latin typeface="Arial" pitchFamily="34" charset="0"/>
                <a:cs typeface="Arial" pitchFamily="34" charset="0"/>
              </a:rPr>
              <a:t> en mayores el trabajo en </a:t>
            </a:r>
            <a:r>
              <a:rPr lang="es-ES" sz="2000" b="1" kern="1200" dirty="0">
                <a:solidFill>
                  <a:schemeClr val="tx1"/>
                </a:solidFill>
                <a:latin typeface="Arial" pitchFamily="34" charset="0"/>
                <a:cs typeface="Arial" pitchFamily="34" charset="0"/>
              </a:rPr>
              <a:t>circuito</a:t>
            </a:r>
            <a:r>
              <a:rPr lang="es-ES" sz="2000" kern="1200" dirty="0">
                <a:solidFill>
                  <a:schemeClr val="tx1"/>
                </a:solidFill>
                <a:latin typeface="Arial" pitchFamily="34" charset="0"/>
                <a:cs typeface="Arial" pitchFamily="34" charset="0"/>
              </a:rPr>
              <a:t>. El </a:t>
            </a:r>
            <a:r>
              <a:rPr lang="es-ES" sz="2000" b="1" kern="1200" dirty="0">
                <a:solidFill>
                  <a:schemeClr val="tx1"/>
                </a:solidFill>
                <a:latin typeface="Arial" pitchFamily="34" charset="0"/>
                <a:cs typeface="Arial" pitchFamily="34" charset="0"/>
              </a:rPr>
              <a:t>aumento de la intensidad</a:t>
            </a:r>
            <a:r>
              <a:rPr lang="es-ES" sz="2000" kern="1200" dirty="0">
                <a:solidFill>
                  <a:schemeClr val="tx1"/>
                </a:solidFill>
                <a:latin typeface="Arial" pitchFamily="34" charset="0"/>
                <a:cs typeface="Arial" pitchFamily="34" charset="0"/>
              </a:rPr>
              <a:t> puede realizarse modificando aspectos como el volumen (incrementar número de repeticiones por estación o vueltas completas al circuito), duración, intensidad o densidad del ejercicio (disminución o eliminación de las pausas).</a:t>
            </a:r>
          </a:p>
          <a:p>
            <a:pPr lvl="0" algn="just" eaLnBrk="0" fontAlgn="base" hangingPunct="0">
              <a:spcBef>
                <a:spcPct val="0"/>
              </a:spcBef>
              <a:spcAft>
                <a:spcPct val="0"/>
              </a:spcAft>
              <a:buFont typeface="Wingdings" pitchFamily="2" charset="2"/>
              <a:buChar char="q"/>
              <a:defRPr/>
            </a:pPr>
            <a:endParaRPr lang="es-ES" sz="2000" kern="1200" dirty="0">
              <a:solidFill>
                <a:schemeClr val="tx1"/>
              </a:solidFill>
              <a:latin typeface="Arial" pitchFamily="34" charset="0"/>
              <a:cs typeface="Arial" pitchFamily="34" charset="0"/>
            </a:endParaRPr>
          </a:p>
          <a:p>
            <a:pPr lvl="0" algn="just" eaLnBrk="0" fontAlgn="base" hangingPunct="0">
              <a:spcBef>
                <a:spcPct val="0"/>
              </a:spcBef>
              <a:spcAft>
                <a:spcPct val="0"/>
              </a:spcAft>
              <a:defRPr/>
            </a:pPr>
            <a:r>
              <a:rPr lang="es-ES" sz="2000" dirty="0">
                <a:latin typeface="Arial" pitchFamily="34" charset="0"/>
                <a:cs typeface="Arial" pitchFamily="34" charset="0"/>
              </a:rPr>
              <a:t>• </a:t>
            </a:r>
            <a:r>
              <a:rPr lang="es-ES" sz="2000" kern="1200" dirty="0">
                <a:solidFill>
                  <a:schemeClr val="tx1"/>
                </a:solidFill>
                <a:latin typeface="Arial" pitchFamily="34" charset="0"/>
                <a:cs typeface="Arial" pitchFamily="34" charset="0"/>
              </a:rPr>
              <a:t>Los </a:t>
            </a:r>
            <a:r>
              <a:rPr lang="es-ES" sz="2000" b="1" kern="1200" dirty="0">
                <a:solidFill>
                  <a:schemeClr val="tx1"/>
                </a:solidFill>
                <a:latin typeface="Arial" pitchFamily="34" charset="0"/>
                <a:cs typeface="Arial" pitchFamily="34" charset="0"/>
              </a:rPr>
              <a:t>ejercicios</a:t>
            </a:r>
            <a:r>
              <a:rPr lang="es-ES" sz="2000" kern="1200" dirty="0">
                <a:solidFill>
                  <a:schemeClr val="tx1"/>
                </a:solidFill>
                <a:latin typeface="Arial" pitchFamily="34" charset="0"/>
                <a:cs typeface="Arial" pitchFamily="34" charset="0"/>
              </a:rPr>
              <a:t> son </a:t>
            </a:r>
            <a:r>
              <a:rPr lang="es-ES" sz="2000" b="1" kern="1200" dirty="0">
                <a:solidFill>
                  <a:schemeClr val="tx1"/>
                </a:solidFill>
                <a:latin typeface="Arial" pitchFamily="34" charset="0"/>
                <a:cs typeface="Arial" pitchFamily="34" charset="0"/>
              </a:rPr>
              <a:t>muy variados</a:t>
            </a:r>
            <a:r>
              <a:rPr lang="es-ES" sz="2000" kern="1200" dirty="0">
                <a:solidFill>
                  <a:schemeClr val="tx1"/>
                </a:solidFill>
                <a:latin typeface="Arial" pitchFamily="34" charset="0"/>
                <a:cs typeface="Arial" pitchFamily="34" charset="0"/>
              </a:rPr>
              <a:t>, utilizando material funcional </a:t>
            </a:r>
            <a:r>
              <a:rPr lang="es-ES" sz="2000" b="1" kern="1200" dirty="0">
                <a:solidFill>
                  <a:schemeClr val="tx1"/>
                </a:solidFill>
                <a:latin typeface="Arial" pitchFamily="34" charset="0"/>
                <a:cs typeface="Arial" pitchFamily="34" charset="0"/>
              </a:rPr>
              <a:t>o incluso botellas llenas de agua o arena</a:t>
            </a:r>
            <a:r>
              <a:rPr lang="es-ES" sz="2000" kern="1200" dirty="0">
                <a:solidFill>
                  <a:schemeClr val="tx1"/>
                </a:solidFill>
                <a:latin typeface="Arial" pitchFamily="34" charset="0"/>
                <a:cs typeface="Arial" pitchFamily="34" charset="0"/>
              </a:rPr>
              <a:t>. </a:t>
            </a:r>
          </a:p>
          <a:p>
            <a:pPr algn="just" eaLnBrk="0" fontAlgn="base" hangingPunct="0">
              <a:spcBef>
                <a:spcPct val="0"/>
              </a:spcBef>
              <a:spcAft>
                <a:spcPct val="0"/>
              </a:spcAft>
              <a:defRPr/>
            </a:pPr>
            <a:endParaRPr lang="es-ES" sz="2000" kern="1200" dirty="0">
              <a:solidFill>
                <a:schemeClr val="tx1"/>
              </a:solidFill>
              <a:latin typeface="Arial" pitchFamily="34" charset="0"/>
              <a:cs typeface="Arial" pitchFamily="34" charset="0"/>
            </a:endParaRPr>
          </a:p>
          <a:p>
            <a:pPr lvl="0" algn="just" eaLnBrk="0" fontAlgn="base" hangingPunct="0">
              <a:spcBef>
                <a:spcPct val="0"/>
              </a:spcBef>
              <a:spcAft>
                <a:spcPct val="0"/>
              </a:spcAft>
              <a:defRPr/>
            </a:pPr>
            <a:r>
              <a:rPr lang="es-ES" sz="2000" b="1" kern="1200" dirty="0">
                <a:solidFill>
                  <a:schemeClr val="tx1"/>
                </a:solidFill>
                <a:latin typeface="Arial" pitchFamily="34" charset="0"/>
                <a:cs typeface="Arial" pitchFamily="34" charset="0"/>
              </a:rPr>
              <a:t>ADAPTACIÓN: </a:t>
            </a:r>
            <a:r>
              <a:rPr lang="es-ES" sz="2000" kern="1200" dirty="0">
                <a:solidFill>
                  <a:schemeClr val="tx1"/>
                </a:solidFill>
                <a:latin typeface="Arial" pitchFamily="34" charset="0"/>
                <a:cs typeface="Arial" pitchFamily="34" charset="0"/>
              </a:rPr>
              <a:t>Es frecuente que </a:t>
            </a:r>
            <a:r>
              <a:rPr lang="es-ES" sz="2000" b="1" kern="1200" dirty="0">
                <a:solidFill>
                  <a:schemeClr val="tx1"/>
                </a:solidFill>
                <a:latin typeface="Arial" pitchFamily="34" charset="0"/>
                <a:cs typeface="Arial" pitchFamily="34" charset="0"/>
              </a:rPr>
              <a:t>algunas personas no puedan realizar los ejercicios en el suelo</a:t>
            </a:r>
            <a:r>
              <a:rPr lang="es-ES" sz="2000" kern="1200" dirty="0">
                <a:solidFill>
                  <a:schemeClr val="tx1"/>
                </a:solidFill>
                <a:latin typeface="Arial" pitchFamily="34" charset="0"/>
                <a:cs typeface="Arial" pitchFamily="34" charset="0"/>
              </a:rPr>
              <a:t>, por el esfuerzo que les supone levantarse, posibles mareos, pérdida de orientación... </a:t>
            </a:r>
          </a:p>
          <a:p>
            <a:pPr lvl="0" algn="just" eaLnBrk="0" fontAlgn="base" hangingPunct="0">
              <a:spcBef>
                <a:spcPct val="0"/>
              </a:spcBef>
              <a:spcAft>
                <a:spcPct val="0"/>
              </a:spcAft>
              <a:defRPr/>
            </a:pPr>
            <a:endParaRPr lang="es-ES" sz="2000" kern="1200" dirty="0">
              <a:solidFill>
                <a:schemeClr val="tx1"/>
              </a:solidFill>
              <a:latin typeface="Arial" pitchFamily="34" charset="0"/>
              <a:cs typeface="Arial" pitchFamily="34" charset="0"/>
            </a:endParaRPr>
          </a:p>
          <a:p>
            <a:pPr lvl="0" algn="just" eaLnBrk="0" fontAlgn="base" hangingPunct="0">
              <a:spcBef>
                <a:spcPct val="0"/>
              </a:spcBef>
              <a:spcAft>
                <a:spcPct val="0"/>
              </a:spcAft>
              <a:defRPr/>
            </a:pPr>
            <a:r>
              <a:rPr lang="es-ES" sz="2000" kern="1200" dirty="0">
                <a:solidFill>
                  <a:schemeClr val="tx1"/>
                </a:solidFill>
                <a:latin typeface="Arial" pitchFamily="34" charset="0"/>
                <a:cs typeface="Arial" pitchFamily="34" charset="0"/>
              </a:rPr>
              <a:t>Tras una evaluación inicial realizada se observará el grado de autonomía que presenta la persona y con ello </a:t>
            </a:r>
            <a:r>
              <a:rPr lang="es-ES" sz="2000" b="1" kern="1200" dirty="0">
                <a:solidFill>
                  <a:schemeClr val="tx1"/>
                </a:solidFill>
                <a:latin typeface="Arial" pitchFamily="34" charset="0"/>
                <a:cs typeface="Arial" pitchFamily="34" charset="0"/>
              </a:rPr>
              <a:t>decidir qué tipo de ejercicios realizaremos, con el mismo patrón</a:t>
            </a:r>
            <a:r>
              <a:rPr lang="es-ES" sz="2000" kern="1200" dirty="0">
                <a:solidFill>
                  <a:schemeClr val="tx1"/>
                </a:solidFill>
                <a:latin typeface="Arial" pitchFamily="34" charset="0"/>
                <a:cs typeface="Arial" pitchFamily="34" charset="0"/>
              </a:rPr>
              <a:t>.</a:t>
            </a:r>
          </a:p>
        </p:txBody>
      </p:sp>
    </p:spTree>
    <p:extLst>
      <p:ext uri="{BB962C8B-B14F-4D97-AF65-F5344CB8AC3E}">
        <p14:creationId xmlns:p14="http://schemas.microsoft.com/office/powerpoint/2010/main" val="2806966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2158179" y="630820"/>
            <a:ext cx="5771889" cy="7274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FUERZA Y POTENCIA: </a:t>
            </a:r>
          </a:p>
          <a:p>
            <a:pPr eaLnBrk="0" fontAlgn="base" hangingPunct="0">
              <a:lnSpc>
                <a:spcPct val="100000"/>
              </a:lnSpc>
              <a:spcBef>
                <a:spcPct val="0"/>
              </a:spcBef>
              <a:spcAft>
                <a:spcPct val="0"/>
              </a:spcAft>
              <a:defRPr/>
            </a:pPr>
            <a:r>
              <a:rPr lang="es-ES" sz="2000" dirty="0">
                <a:solidFill>
                  <a:schemeClr val="bg1"/>
                </a:solidFill>
                <a:latin typeface="Arial" panose="020B0604020202020204" pitchFamily="34" charset="0"/>
                <a:cs typeface="Arial" panose="020B0604020202020204" pitchFamily="34" charset="0"/>
              </a:rPr>
              <a:t>M</a:t>
            </a:r>
            <a:r>
              <a:rPr lang="es-ES" sz="2000" kern="1200" dirty="0">
                <a:solidFill>
                  <a:schemeClr val="bg1"/>
                </a:solidFill>
                <a:latin typeface="Arial" panose="020B0604020202020204" pitchFamily="34" charset="0"/>
                <a:cs typeface="Arial" panose="020B0604020202020204" pitchFamily="34" charset="0"/>
              </a:rPr>
              <a:t>étodo Vivifrail. Mikel Izquierdo (2018)</a:t>
            </a:r>
            <a:endParaRPr lang="es-ES" kern="1200" dirty="0">
              <a:solidFill>
                <a:schemeClr val="bg1"/>
              </a:solidFill>
              <a:latin typeface="Arial" panose="020B06040202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DE3CB9D5-908D-CD17-042E-F9FB013A32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658" y="1459889"/>
            <a:ext cx="8299760" cy="4767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967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Picture 2">
            <a:extLst>
              <a:ext uri="{FF2B5EF4-FFF2-40B4-BE49-F238E27FC236}">
                <a16:creationId xmlns:a16="http://schemas.microsoft.com/office/drawing/2014/main" id="{9ACA81B2-5333-B519-05A0-EAE740C47C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612"/>
          <a:stretch/>
        </p:blipFill>
        <p:spPr bwMode="auto">
          <a:xfrm>
            <a:off x="401103" y="1859366"/>
            <a:ext cx="8915109" cy="37468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2 Subtítulo">
            <a:extLst>
              <a:ext uri="{FF2B5EF4-FFF2-40B4-BE49-F238E27FC236}">
                <a16:creationId xmlns:a16="http://schemas.microsoft.com/office/drawing/2014/main" id="{A270B816-2754-4A2F-D451-4F1D2D1E9308}"/>
              </a:ext>
            </a:extLst>
          </p:cNvPr>
          <p:cNvSpPr txBox="1">
            <a:spLocks/>
          </p:cNvSpPr>
          <p:nvPr/>
        </p:nvSpPr>
        <p:spPr>
          <a:xfrm>
            <a:off x="1990855" y="1016175"/>
            <a:ext cx="5771889" cy="3853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FUERZA MUSCULAR</a:t>
            </a:r>
          </a:p>
        </p:txBody>
      </p:sp>
    </p:spTree>
    <p:extLst>
      <p:ext uri="{BB962C8B-B14F-4D97-AF65-F5344CB8AC3E}">
        <p14:creationId xmlns:p14="http://schemas.microsoft.com/office/powerpoint/2010/main" val="1891887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588579" y="793649"/>
            <a:ext cx="8410279" cy="1446550"/>
          </a:xfrm>
          <a:prstGeom prst="rect">
            <a:avLst/>
          </a:prstGeom>
          <a:noFill/>
        </p:spPr>
        <p:txBody>
          <a:bodyPr wrap="square">
            <a:spAutoFit/>
          </a:bodyPr>
          <a:lstStyle/>
          <a:p>
            <a:pPr algn="ctr">
              <a:buNone/>
            </a:pPr>
            <a:r>
              <a:rPr lang="es-ES" sz="2400" b="1" dirty="0">
                <a:solidFill>
                  <a:schemeClr val="bg1"/>
                </a:solidFill>
                <a:latin typeface="Arial Black" panose="020B0A04020102020204" pitchFamily="34" charset="0"/>
              </a:rPr>
              <a:t>DESARROLLO DE LOS COMPONENTES DE LA CONDICIÓN FÍSICA</a:t>
            </a:r>
          </a:p>
          <a:p>
            <a:pPr algn="ctr">
              <a:buNone/>
            </a:pPr>
            <a:endParaRPr lang="es-ES" sz="1200" dirty="0">
              <a:solidFill>
                <a:schemeClr val="bg1"/>
              </a:solidFill>
              <a:latin typeface="Arial" panose="020B0604020202020204" pitchFamily="34" charset="0"/>
              <a:cs typeface="Arial" panose="020B0604020202020204" pitchFamily="34" charset="0"/>
            </a:endParaRPr>
          </a:p>
          <a:p>
            <a:pPr algn="ctr">
              <a:buNone/>
            </a:pPr>
            <a:r>
              <a:rPr lang="es-ES" sz="2800" dirty="0">
                <a:solidFill>
                  <a:schemeClr val="bg1"/>
                </a:solidFill>
                <a:latin typeface="Arial" panose="020B0604020202020204" pitchFamily="34" charset="0"/>
                <a:cs typeface="Arial" panose="020B0604020202020204" pitchFamily="34" charset="0"/>
              </a:rPr>
              <a:t>RESISTENCIA AERÓBICA</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588579" y="2405774"/>
            <a:ext cx="8686050" cy="31904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2000" b="0" i="0" u="none" strike="noStrike" kern="1200" cap="none" spc="0" normalizeH="0" baseline="0" noProof="0" dirty="0">
                <a:ln>
                  <a:noFill/>
                </a:ln>
                <a:solidFill>
                  <a:schemeClr val="tx1"/>
                </a:solidFill>
                <a:effectLst/>
                <a:uLnTx/>
                <a:uFillTx/>
                <a:latin typeface="Arial"/>
                <a:ea typeface="+mn-ea"/>
                <a:cs typeface="+mn-cs"/>
              </a:rPr>
              <a:t>El </a:t>
            </a:r>
            <a:r>
              <a:rPr kumimoji="0" lang="es-ES" sz="2000" b="1" i="0" u="none" strike="noStrike" kern="1200" cap="none" spc="0" normalizeH="0" baseline="0" noProof="0" dirty="0">
                <a:ln>
                  <a:noFill/>
                </a:ln>
                <a:solidFill>
                  <a:schemeClr val="tx1"/>
                </a:solidFill>
                <a:effectLst/>
                <a:uLnTx/>
                <a:uFillTx/>
                <a:latin typeface="Arial"/>
                <a:ea typeface="+mn-ea"/>
                <a:cs typeface="+mn-cs"/>
              </a:rPr>
              <a:t>VO2 máx</a:t>
            </a:r>
            <a:r>
              <a:rPr kumimoji="0" lang="es-ES" sz="2000" b="0" i="0" u="none" strike="noStrike" kern="1200" cap="none" spc="0" normalizeH="0" baseline="0" noProof="0" dirty="0">
                <a:ln>
                  <a:noFill/>
                </a:ln>
                <a:solidFill>
                  <a:schemeClr val="tx1"/>
                </a:solidFill>
                <a:effectLst/>
                <a:uLnTx/>
                <a:uFillTx/>
                <a:latin typeface="Arial"/>
                <a:ea typeface="+mn-ea"/>
                <a:cs typeface="+mn-cs"/>
              </a:rPr>
              <a:t>. es el </a:t>
            </a:r>
            <a:r>
              <a:rPr kumimoji="0" lang="es-ES" sz="2000" b="1" i="0" u="none" strike="noStrike" kern="1200" cap="none" spc="0" normalizeH="0" baseline="0" noProof="0" dirty="0">
                <a:ln>
                  <a:noFill/>
                </a:ln>
                <a:solidFill>
                  <a:schemeClr val="tx1"/>
                </a:solidFill>
                <a:effectLst/>
                <a:uLnTx/>
                <a:uFillTx/>
                <a:latin typeface="Arial"/>
                <a:ea typeface="+mn-ea"/>
                <a:cs typeface="+mn-cs"/>
              </a:rPr>
              <a:t>predictor más potente de riesgo de muerte</a:t>
            </a:r>
            <a:r>
              <a:rPr kumimoji="0" lang="es-ES" sz="2000" b="0" i="0" u="none" strike="noStrike" kern="1200" cap="none" spc="0" normalizeH="0" baseline="0" noProof="0" dirty="0">
                <a:ln>
                  <a:noFill/>
                </a:ln>
                <a:solidFill>
                  <a:schemeClr val="tx1"/>
                </a:solidFill>
                <a:effectLst/>
                <a:uLnTx/>
                <a:uFillTx/>
                <a:latin typeface="Arial"/>
                <a:ea typeface="+mn-ea"/>
                <a:cs typeface="+mn-cs"/>
              </a:rPr>
              <a:t> por todas las causas.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s-ES" sz="2000" b="0" i="0" u="none" strike="noStrike" kern="1200" cap="none" spc="0" normalizeH="0" baseline="0" noProof="0" dirty="0">
                <a:ln>
                  <a:noFill/>
                </a:ln>
                <a:solidFill>
                  <a:schemeClr val="tx1"/>
                </a:solidFill>
                <a:effectLst/>
                <a:uLnTx/>
                <a:uFillTx/>
                <a:latin typeface="Arial"/>
                <a:ea typeface="+mn-ea"/>
                <a:cs typeface="+mn-cs"/>
              </a:rPr>
              <a:t>La </a:t>
            </a:r>
            <a:r>
              <a:rPr kumimoji="0" lang="es-ES" sz="2000" b="1" i="0" u="none" strike="noStrike" kern="1200" cap="none" spc="0" normalizeH="0" baseline="0" noProof="0" dirty="0">
                <a:ln>
                  <a:noFill/>
                </a:ln>
                <a:solidFill>
                  <a:schemeClr val="tx1"/>
                </a:solidFill>
                <a:effectLst/>
                <a:uLnTx/>
                <a:uFillTx/>
                <a:latin typeface="Arial"/>
                <a:ea typeface="+mn-ea"/>
                <a:cs typeface="+mn-cs"/>
              </a:rPr>
              <a:t>disminución del VO2 máx. con la edad</a:t>
            </a:r>
            <a:r>
              <a:rPr kumimoji="0" lang="es-ES" sz="2000" b="0" i="0" u="none" strike="noStrike" kern="1200" cap="none" spc="0" normalizeH="0" baseline="0" noProof="0" dirty="0">
                <a:ln>
                  <a:noFill/>
                </a:ln>
                <a:solidFill>
                  <a:schemeClr val="tx1"/>
                </a:solidFill>
                <a:effectLst/>
                <a:uLnTx/>
                <a:uFillTx/>
                <a:latin typeface="Arial"/>
                <a:ea typeface="+mn-ea"/>
                <a:cs typeface="+mn-cs"/>
              </a:rPr>
              <a:t> se debe a alteraciones que ocurren en el corazón (atrofia, disminución del número de los capilares, disminución del flujo cardiaco máximo, oclusión coronaria), aumento de la rigidez de los vasos sanguíneos, disminución del flujo sanguíneo muscular, etc.</a:t>
            </a:r>
          </a:p>
          <a:p>
            <a:pPr algn="l" eaLnBrk="0" fontAlgn="base" hangingPunct="0">
              <a:lnSpc>
                <a:spcPct val="100000"/>
              </a:lnSpc>
              <a:spcBef>
                <a:spcPct val="0"/>
              </a:spcBef>
              <a:spcAft>
                <a:spcPct val="0"/>
              </a:spcAft>
              <a:defRPr/>
            </a:pPr>
            <a:r>
              <a:rPr kumimoji="0" lang="es-E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Por</a:t>
            </a:r>
            <a:r>
              <a:rPr kumimoji="0" lang="es-ES" sz="20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ello, se deben </a:t>
            </a:r>
            <a:r>
              <a:rPr kumimoji="0" lang="es-ES" sz="20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prevenir y enlentecer todos los problemas degenerativos de los sistemas cardiovascular, respiratorio y metabólico</a:t>
            </a:r>
            <a:r>
              <a:rPr kumimoji="0" lang="es-ES" sz="20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evitando un descenso brusco del VO2. </a:t>
            </a:r>
          </a:p>
        </p:txBody>
      </p:sp>
    </p:spTree>
    <p:extLst>
      <p:ext uri="{BB962C8B-B14F-4D97-AF65-F5344CB8AC3E}">
        <p14:creationId xmlns:p14="http://schemas.microsoft.com/office/powerpoint/2010/main" val="2331084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FUERZA, POTENCIA Y RESISTENCIA MUSCULAR</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39315AF4-A959-4608-966D-4D01ADFA92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509" y="1572771"/>
            <a:ext cx="8152581" cy="21596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uadroTexto 2">
            <a:extLst>
              <a:ext uri="{FF2B5EF4-FFF2-40B4-BE49-F238E27FC236}">
                <a16:creationId xmlns:a16="http://schemas.microsoft.com/office/drawing/2014/main" id="{39F4C860-2C4D-4DA8-BBB8-33CFA8C53FD6}"/>
              </a:ext>
            </a:extLst>
          </p:cNvPr>
          <p:cNvSpPr txBox="1"/>
          <p:nvPr/>
        </p:nvSpPr>
        <p:spPr>
          <a:xfrm>
            <a:off x="565780" y="4053458"/>
            <a:ext cx="8634492" cy="1892826"/>
          </a:xfrm>
          <a:prstGeom prst="rect">
            <a:avLst/>
          </a:prstGeom>
          <a:noFill/>
        </p:spPr>
        <p:txBody>
          <a:bodyPr wrap="square" rtlCol="0">
            <a:spAutoFit/>
          </a:bodyPr>
          <a:lstStyle/>
          <a:p>
            <a:pPr marL="0" marR="0" lvl="0" indent="0" algn="just" defTabSz="914400" rtl="0" eaLnBrk="0" fontAlgn="auto" latinLnBrk="0" hangingPunct="0">
              <a:lnSpc>
                <a:spcPct val="100000"/>
              </a:lnSpc>
              <a:spcBef>
                <a:spcPct val="50000"/>
              </a:spcBef>
              <a:spcAft>
                <a:spcPts val="0"/>
              </a:spcAft>
              <a:buClrTx/>
              <a:buSzTx/>
              <a:buFontTx/>
              <a:buNone/>
              <a:tabLst/>
              <a:defRPr/>
            </a:pPr>
            <a:r>
              <a:rPr kumimoji="1" lang="es-ES" sz="1800" i="0" u="none" strike="noStrike" kern="1200" cap="none" spc="0" normalizeH="0" baseline="0" noProof="0" dirty="0">
                <a:ln>
                  <a:noFill/>
                </a:ln>
                <a:solidFill>
                  <a:schemeClr val="tx1"/>
                </a:solidFill>
                <a:uLnTx/>
                <a:uFillTx/>
                <a:latin typeface="Arial" panose="020B0604020202020204" pitchFamily="34" charset="0"/>
                <a:ea typeface="SimSun" pitchFamily="2" charset="-122"/>
                <a:cs typeface="Arial" panose="020B0604020202020204" pitchFamily="34" charset="0"/>
              </a:rPr>
              <a:t> Aunque se debe comenzar con grandes grupos musculares, en caso de </a:t>
            </a:r>
            <a:r>
              <a:rPr kumimoji="1" lang="es-ES" sz="1800" i="0" u="none" strike="noStrike" kern="1200" cap="none" spc="0" normalizeH="0" baseline="0" noProof="0" dirty="0" err="1">
                <a:ln>
                  <a:noFill/>
                </a:ln>
                <a:solidFill>
                  <a:schemeClr val="tx1"/>
                </a:solidFill>
                <a:uLnTx/>
                <a:uFillTx/>
                <a:latin typeface="Arial" pitchFamily="34" charset="0"/>
                <a:ea typeface="SimSun" pitchFamily="2" charset="-122"/>
                <a:cs typeface="Arial" pitchFamily="34" charset="0"/>
              </a:rPr>
              <a:t>enf</a:t>
            </a:r>
            <a:r>
              <a:rPr kumimoji="1" lang="es-ES" sz="1800" i="0" u="none" strike="noStrike" kern="1200" cap="none" spc="0" normalizeH="0" baseline="0" noProof="0" dirty="0">
                <a:ln>
                  <a:noFill/>
                </a:ln>
                <a:solidFill>
                  <a:schemeClr val="tx1"/>
                </a:solidFill>
                <a:uLnTx/>
                <a:uFillTx/>
                <a:latin typeface="Arial" pitchFamily="34" charset="0"/>
                <a:ea typeface="SimSun" pitchFamily="2" charset="-122"/>
                <a:cs typeface="Arial" pitchFamily="34" charset="0"/>
              </a:rPr>
              <a:t>. cardiovascular se puede comenzar con ej. </a:t>
            </a:r>
            <a:r>
              <a:rPr kumimoji="1" lang="es-ES" sz="1800" i="0" u="none" strike="noStrike" kern="1200" cap="none" spc="0" normalizeH="0" baseline="0" noProof="0" dirty="0" err="1">
                <a:ln>
                  <a:noFill/>
                </a:ln>
                <a:solidFill>
                  <a:schemeClr val="tx1"/>
                </a:solidFill>
                <a:uLnTx/>
                <a:uFillTx/>
                <a:latin typeface="Arial" pitchFamily="34" charset="0"/>
                <a:ea typeface="SimSun" pitchFamily="2" charset="-122"/>
                <a:cs typeface="Arial" pitchFamily="34" charset="0"/>
              </a:rPr>
              <a:t>monoarticulares</a:t>
            </a:r>
            <a:r>
              <a:rPr kumimoji="1" lang="es-ES" sz="1800" i="0" u="none" strike="noStrike" kern="1200" cap="none" spc="0" normalizeH="0" baseline="0" noProof="0" dirty="0">
                <a:ln>
                  <a:noFill/>
                </a:ln>
                <a:solidFill>
                  <a:schemeClr val="tx1"/>
                </a:solidFill>
                <a:uLnTx/>
                <a:uFillTx/>
                <a:latin typeface="Arial" pitchFamily="34" charset="0"/>
                <a:ea typeface="SimSun" pitchFamily="2" charset="-122"/>
                <a:cs typeface="Arial" pitchFamily="34" charset="0"/>
              </a:rPr>
              <a:t> que tienen menos demanda cardiaca.</a:t>
            </a:r>
          </a:p>
          <a:p>
            <a:pPr algn="just" eaLnBrk="0" hangingPunct="0">
              <a:spcBef>
                <a:spcPct val="50000"/>
              </a:spcBef>
              <a:defRPr/>
            </a:pPr>
            <a:r>
              <a:rPr kumimoji="1" lang="es-ES" sz="1800" kern="1200" dirty="0">
                <a:solidFill>
                  <a:schemeClr val="tx1"/>
                </a:solidFill>
                <a:latin typeface="Arial" pitchFamily="34" charset="0"/>
                <a:ea typeface="SimSun" pitchFamily="2" charset="-122"/>
                <a:cs typeface="Arial" pitchFamily="34" charset="0"/>
              </a:rPr>
              <a:t>Siempre que sea posible, trabajar con resistencias moderadas con altas velocidades, ya que el trabajo de potencia se asocia a mejoras de la capacidad funcional.</a:t>
            </a:r>
          </a:p>
        </p:txBody>
      </p:sp>
    </p:spTree>
    <p:extLst>
      <p:ext uri="{BB962C8B-B14F-4D97-AF65-F5344CB8AC3E}">
        <p14:creationId xmlns:p14="http://schemas.microsoft.com/office/powerpoint/2010/main" val="2418921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3" name="Picture 2">
            <a:extLst>
              <a:ext uri="{FF2B5EF4-FFF2-40B4-BE49-F238E27FC236}">
                <a16:creationId xmlns:a16="http://schemas.microsoft.com/office/drawing/2014/main" id="{C9AB882F-9C1C-0BAE-2E23-6085A4CA67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686" y="1833680"/>
            <a:ext cx="7918228" cy="4216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Imagen 14">
            <a:extLst>
              <a:ext uri="{FF2B5EF4-FFF2-40B4-BE49-F238E27FC236}">
                <a16:creationId xmlns:a16="http://schemas.microsoft.com/office/drawing/2014/main" id="{BBA2819F-9152-F65B-C92D-1B4D090FFEBE}"/>
              </a:ext>
            </a:extLst>
          </p:cNvPr>
          <p:cNvPicPr>
            <a:picLocks noChangeAspect="1"/>
          </p:cNvPicPr>
          <p:nvPr/>
        </p:nvPicPr>
        <p:blipFill rotWithShape="1">
          <a:blip r:embed="rId8"/>
          <a:srcRect l="7882" t="5156" r="18552" b="9704"/>
          <a:stretch/>
        </p:blipFill>
        <p:spPr>
          <a:xfrm>
            <a:off x="4341035" y="707811"/>
            <a:ext cx="1071529" cy="920433"/>
          </a:xfrm>
          <a:prstGeom prst="rect">
            <a:avLst/>
          </a:prstGeom>
          <a:ln w="88900" cap="sq" cmpd="thickThin">
            <a:solidFill>
              <a:schemeClr val="bg1"/>
            </a:solidFill>
            <a:prstDash val="solid"/>
            <a:miter lim="800000"/>
          </a:ln>
          <a:effectLst>
            <a:innerShdw blurRad="76200">
              <a:srgbClr val="000000"/>
            </a:innerShdw>
          </a:effectLst>
        </p:spPr>
      </p:pic>
    </p:spTree>
    <p:extLst>
      <p:ext uri="{BB962C8B-B14F-4D97-AF65-F5344CB8AC3E}">
        <p14:creationId xmlns:p14="http://schemas.microsoft.com/office/powerpoint/2010/main" val="523836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668622" y="792402"/>
            <a:ext cx="8380071" cy="6312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Black" panose="020B0A04020102020204" pitchFamily="34" charset="0"/>
                <a:cs typeface="Arial" panose="020B0604020202020204" pitchFamily="34" charset="0"/>
              </a:rPr>
              <a:t>DESARROLLO DE LOS COMPONENTES DE LA CONDICIÓN FÍSICA</a:t>
            </a:r>
          </a:p>
          <a:p>
            <a:pPr eaLnBrk="0" fontAlgn="base" hangingPunct="0">
              <a:lnSpc>
                <a:spcPct val="100000"/>
              </a:lnSpc>
              <a:spcBef>
                <a:spcPct val="0"/>
              </a:spcBef>
              <a:spcAft>
                <a:spcPct val="0"/>
              </a:spcAft>
              <a:defRPr/>
            </a:pPr>
            <a:r>
              <a:rPr lang="es-ES" sz="1800" dirty="0">
                <a:solidFill>
                  <a:schemeClr val="bg1"/>
                </a:solidFill>
                <a:latin typeface="Arial" panose="020B0604020202020204" pitchFamily="34" charset="0"/>
                <a:cs typeface="Arial" panose="020B0604020202020204" pitchFamily="34" charset="0"/>
              </a:rPr>
              <a:t>AMPLITUD DE  MOVIMIENTO</a:t>
            </a:r>
            <a:endParaRPr lang="es-ES" sz="1800" kern="1200" dirty="0">
              <a:solidFill>
                <a:schemeClr val="bg1"/>
              </a:solidFill>
              <a:latin typeface="Arial" panose="020B0604020202020204" pitchFamily="34" charset="0"/>
              <a:cs typeface="Arial" panose="020B0604020202020204" pitchFamily="34" charset="0"/>
            </a:endParaRPr>
          </a:p>
        </p:txBody>
      </p:sp>
      <p:sp>
        <p:nvSpPr>
          <p:cNvPr id="2" name="12 Rectángulo">
            <a:extLst>
              <a:ext uri="{FF2B5EF4-FFF2-40B4-BE49-F238E27FC236}">
                <a16:creationId xmlns:a16="http://schemas.microsoft.com/office/drawing/2014/main" id="{062A39B4-CC15-B6F9-0227-A96B5B31A4EC}"/>
              </a:ext>
            </a:extLst>
          </p:cNvPr>
          <p:cNvSpPr/>
          <p:nvPr/>
        </p:nvSpPr>
        <p:spPr>
          <a:xfrm>
            <a:off x="460277" y="1709285"/>
            <a:ext cx="8793364" cy="2723823"/>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9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Supone un elemento </a:t>
            </a:r>
            <a:r>
              <a:rPr kumimoji="0" lang="es-ES" sz="19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esencial para mejorar el control postural y la coordinación</a:t>
            </a:r>
            <a:r>
              <a:rPr kumimoji="0" lang="es-ES" sz="19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claves en la prevención de caídas. La </a:t>
            </a:r>
            <a:r>
              <a:rPr kumimoji="0" lang="es-ES" sz="19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pasividad</a:t>
            </a:r>
            <a:r>
              <a:rPr kumimoji="0" lang="es-ES" sz="19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acrecentará el deterioro funcional, creándose un </a:t>
            </a:r>
            <a:r>
              <a:rPr kumimoji="0" lang="es-ES" sz="19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círculo vicioso:</a:t>
            </a:r>
            <a:r>
              <a:rPr kumimoji="0" lang="es-ES" sz="19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pérdida de MA, pérdida de masa muscular, mayor percepción de dolor al movilizar la articulación; favorece la inactividad, aumento de la rigidez articular (</a:t>
            </a:r>
            <a:r>
              <a:rPr kumimoji="0" lang="es-ES" sz="1900" b="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Doriot</a:t>
            </a:r>
            <a:r>
              <a:rPr kumimoji="0" lang="es-ES" sz="19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y Wang, 2006).</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19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9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Realizar ejercicios que reproduzcan modelos utilitarios para la vida cotidiana, aumentando paulatinamente planos de movimiento y en ausencia absoluta de dolor. </a:t>
            </a:r>
          </a:p>
        </p:txBody>
      </p:sp>
      <p:pic>
        <p:nvPicPr>
          <p:cNvPr id="3" name="Picture 2">
            <a:extLst>
              <a:ext uri="{FF2B5EF4-FFF2-40B4-BE49-F238E27FC236}">
                <a16:creationId xmlns:a16="http://schemas.microsoft.com/office/drawing/2014/main" id="{C381AAF1-B4F5-15D5-ECC2-953BC4A83A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945" b="3946"/>
          <a:stretch/>
        </p:blipFill>
        <p:spPr bwMode="auto">
          <a:xfrm>
            <a:off x="3181427" y="4210871"/>
            <a:ext cx="3664679" cy="18756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3108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668622" y="792402"/>
            <a:ext cx="8380071" cy="6312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Black" panose="020B0A04020102020204" pitchFamily="34" charset="0"/>
                <a:cs typeface="Arial" panose="020B0604020202020204" pitchFamily="34" charset="0"/>
              </a:rPr>
              <a:t>DESARROLLO DE LOS COMPONENTES DE LA CONDICIÓN FÍSICA</a:t>
            </a:r>
          </a:p>
          <a:p>
            <a:pPr eaLnBrk="0" fontAlgn="base" hangingPunct="0">
              <a:lnSpc>
                <a:spcPct val="100000"/>
              </a:lnSpc>
              <a:spcBef>
                <a:spcPct val="0"/>
              </a:spcBef>
              <a:spcAft>
                <a:spcPct val="0"/>
              </a:spcAft>
              <a:defRPr/>
            </a:pPr>
            <a:r>
              <a:rPr lang="es-ES" sz="1800" dirty="0">
                <a:solidFill>
                  <a:schemeClr val="bg1"/>
                </a:solidFill>
                <a:latin typeface="Arial" panose="020B0604020202020204" pitchFamily="34" charset="0"/>
                <a:cs typeface="Arial" panose="020B0604020202020204" pitchFamily="34" charset="0"/>
              </a:rPr>
              <a:t>¿CÓMO DESARROLLAR LA AMPITUD DE MOVIMIENTO?</a:t>
            </a:r>
            <a:endParaRPr lang="es-ES" sz="1800" kern="1200" dirty="0">
              <a:solidFill>
                <a:schemeClr val="bg1"/>
              </a:solidFill>
              <a:latin typeface="Arial" panose="020B0604020202020204" pitchFamily="34" charset="0"/>
              <a:cs typeface="Arial" panose="020B0604020202020204" pitchFamily="34" charset="0"/>
            </a:endParaRPr>
          </a:p>
        </p:txBody>
      </p:sp>
      <p:sp>
        <p:nvSpPr>
          <p:cNvPr id="2" name="12 Rectángulo">
            <a:extLst>
              <a:ext uri="{FF2B5EF4-FFF2-40B4-BE49-F238E27FC236}">
                <a16:creationId xmlns:a16="http://schemas.microsoft.com/office/drawing/2014/main" id="{062A39B4-CC15-B6F9-0227-A96B5B31A4EC}"/>
              </a:ext>
            </a:extLst>
          </p:cNvPr>
          <p:cNvSpPr/>
          <p:nvPr/>
        </p:nvSpPr>
        <p:spPr>
          <a:xfrm>
            <a:off x="460277" y="1709285"/>
            <a:ext cx="8793364" cy="4093428"/>
          </a:xfrm>
          <a:prstGeom prst="rect">
            <a:avLst/>
          </a:prstGeom>
        </p:spPr>
        <p:txBody>
          <a:bodyPr wrap="square">
            <a:spAutoFit/>
          </a:bodyPr>
          <a:lstStyle/>
          <a:p>
            <a:pPr marL="0" marR="0" lvl="0" indent="0" algn="just" defTabSz="914400" rtl="0" eaLnBrk="0" fontAlgn="base" latinLnBrk="0" hangingPunct="0">
              <a:spcBef>
                <a:spcPct val="0"/>
              </a:spcBef>
              <a:spcAft>
                <a:spcPct val="0"/>
              </a:spcAft>
              <a:buClrTx/>
              <a:buSzTx/>
              <a:tabLst/>
              <a:defRPr/>
            </a:pPr>
            <a:r>
              <a:rPr kumimoji="0" lang="es-ES" sz="2000" b="0" i="0" u="none" strike="noStrike" kern="1200" cap="none" spc="0" normalizeH="0" baseline="0" noProof="0" dirty="0">
                <a:ln>
                  <a:noFill/>
                </a:ln>
                <a:solidFill>
                  <a:schemeClr val="tx1"/>
                </a:solidFill>
                <a:effectLst/>
                <a:uLnTx/>
                <a:uFillTx/>
                <a:latin typeface="Arial"/>
                <a:ea typeface="+mn-ea"/>
                <a:cs typeface="+mn-cs"/>
              </a:rPr>
              <a:t>• Muy importante mantener la movilidad de las principales articulaciones: tobillo, rodilla, cadera, hombros y </a:t>
            </a:r>
            <a:r>
              <a:rPr kumimoji="0" lang="es-ES" sz="2000" b="0" i="0" u="none" strike="noStrike" kern="1200" cap="none" spc="0" normalizeH="0" baseline="0" noProof="0" dirty="0" err="1">
                <a:ln>
                  <a:noFill/>
                </a:ln>
                <a:solidFill>
                  <a:schemeClr val="tx1"/>
                </a:solidFill>
                <a:effectLst/>
                <a:uLnTx/>
                <a:uFillTx/>
                <a:latin typeface="Arial"/>
                <a:ea typeface="+mn-ea"/>
                <a:cs typeface="+mn-cs"/>
              </a:rPr>
              <a:t>cv</a:t>
            </a:r>
            <a:r>
              <a:rPr kumimoji="0" lang="es-ES" sz="2000" b="0" i="0" u="none" strike="noStrike" kern="1200" cap="none" spc="0" normalizeH="0" baseline="0" noProof="0" dirty="0">
                <a:ln>
                  <a:noFill/>
                </a:ln>
                <a:solidFill>
                  <a:schemeClr val="tx1"/>
                </a:solidFill>
                <a:effectLst/>
                <a:uLnTx/>
                <a:uFillTx/>
                <a:latin typeface="Arial"/>
                <a:ea typeface="+mn-ea"/>
                <a:cs typeface="+mn-cs"/>
              </a:rPr>
              <a:t>, así como movilidad en la escápula.</a:t>
            </a:r>
          </a:p>
          <a:p>
            <a:pPr marL="0" marR="0" lvl="0" indent="0" algn="just" defTabSz="914400" rtl="0" eaLnBrk="0" fontAlgn="base" latinLnBrk="0" hangingPunct="0">
              <a:spcBef>
                <a:spcPct val="0"/>
              </a:spcBef>
              <a:spcAft>
                <a:spcPct val="0"/>
              </a:spcAft>
              <a:buClrTx/>
              <a:buSzTx/>
              <a:tabLst/>
              <a:defRPr/>
            </a:pPr>
            <a:endParaRPr kumimoji="0" lang="es-ES" sz="2000" b="0" i="0" u="none" strike="noStrike" kern="1200" cap="none" spc="0" normalizeH="0" baseline="0" noProof="0" dirty="0">
              <a:ln>
                <a:noFill/>
              </a:ln>
              <a:solidFill>
                <a:schemeClr val="tx1"/>
              </a:solidFill>
              <a:effectLst/>
              <a:uLnTx/>
              <a:uFillTx/>
              <a:latin typeface="Arial"/>
              <a:ea typeface="+mn-ea"/>
              <a:cs typeface="+mn-cs"/>
            </a:endParaRPr>
          </a:p>
          <a:p>
            <a:pPr algn="just" eaLnBrk="0" fontAlgn="base" hangingPunct="0">
              <a:spcBef>
                <a:spcPct val="0"/>
              </a:spcBef>
              <a:spcAft>
                <a:spcPct val="0"/>
              </a:spcAft>
              <a:defRPr/>
            </a:pPr>
            <a:r>
              <a:rPr lang="es-ES" sz="2000" dirty="0"/>
              <a:t>• </a:t>
            </a:r>
            <a:r>
              <a:rPr lang="es-ES" sz="2000" kern="1200" dirty="0">
                <a:solidFill>
                  <a:schemeClr val="tx1"/>
                </a:solidFill>
              </a:rPr>
              <a:t>No realizar movimientos pasivos forzados. Sí debe hacer activos libres, asistidos y resistidos –por el técnico- y pasivos relajados.</a:t>
            </a:r>
          </a:p>
          <a:p>
            <a:pPr algn="just" eaLnBrk="0" fontAlgn="base" hangingPunct="0">
              <a:spcBef>
                <a:spcPct val="0"/>
              </a:spcBef>
              <a:spcAft>
                <a:spcPct val="0"/>
              </a:spcAft>
              <a:defRPr/>
            </a:pPr>
            <a:endParaRPr lang="es-ES" sz="2000" kern="1200" dirty="0">
              <a:solidFill>
                <a:schemeClr val="tx1"/>
              </a:solidFill>
              <a:latin typeface="Times New Roman"/>
            </a:endParaRPr>
          </a:p>
          <a:p>
            <a:pPr algn="just" eaLnBrk="0" fontAlgn="base" hangingPunct="0">
              <a:spcBef>
                <a:spcPct val="0"/>
              </a:spcBef>
              <a:spcAft>
                <a:spcPct val="0"/>
              </a:spcAft>
              <a:defRPr/>
            </a:pPr>
            <a:r>
              <a:rPr lang="es-ES" sz="2000" dirty="0">
                <a:latin typeface="Times New Roman"/>
              </a:rPr>
              <a:t>• </a:t>
            </a:r>
            <a:r>
              <a:rPr lang="es-ES" sz="2000" kern="1200" dirty="0">
                <a:solidFill>
                  <a:schemeClr val="tx1"/>
                </a:solidFill>
              </a:rPr>
              <a:t>En cuanto a técnicas de movilidad, prohibido rebotes por activación del reflejo miotático. Realizar estiramientos con lentitud, sin dolor y con músculo caliente, fundamental en psoas, </a:t>
            </a:r>
            <a:r>
              <a:rPr lang="es-ES" sz="2000" kern="1200" dirty="0" err="1">
                <a:solidFill>
                  <a:schemeClr val="tx1"/>
                </a:solidFill>
              </a:rPr>
              <a:t>isquiosurales</a:t>
            </a:r>
            <a:r>
              <a:rPr lang="es-ES" sz="2000" kern="1200" dirty="0">
                <a:solidFill>
                  <a:schemeClr val="tx1"/>
                </a:solidFill>
              </a:rPr>
              <a:t>, pectorales, rotadores internos del hombro y paravertebrales –tracciones axiales- para favorecer postura corporal correcta.</a:t>
            </a:r>
          </a:p>
          <a:p>
            <a:pPr algn="just" eaLnBrk="0" fontAlgn="base" hangingPunct="0">
              <a:spcBef>
                <a:spcPct val="0"/>
              </a:spcBef>
              <a:spcAft>
                <a:spcPct val="0"/>
              </a:spcAft>
              <a:defRPr/>
            </a:pPr>
            <a:endParaRPr lang="es-ES" sz="2000" kern="1200" dirty="0">
              <a:solidFill>
                <a:schemeClr val="tx1"/>
              </a:solidFill>
              <a:latin typeface="Times New Roman"/>
            </a:endParaRPr>
          </a:p>
          <a:p>
            <a:pPr algn="just" eaLnBrk="0" fontAlgn="base" hangingPunct="0">
              <a:spcBef>
                <a:spcPct val="0"/>
              </a:spcBef>
              <a:spcAft>
                <a:spcPct val="0"/>
              </a:spcAft>
              <a:defRPr/>
            </a:pPr>
            <a:r>
              <a:rPr lang="es-ES" sz="2000" dirty="0">
                <a:latin typeface="Times New Roman"/>
              </a:rPr>
              <a:t>• </a:t>
            </a:r>
            <a:r>
              <a:rPr lang="es-ES" sz="2000" kern="1200" dirty="0">
                <a:solidFill>
                  <a:schemeClr val="tx1"/>
                </a:solidFill>
              </a:rPr>
              <a:t>Se podrán utilizar técnicas para liberación fascial (</a:t>
            </a:r>
            <a:r>
              <a:rPr lang="es-ES" sz="2000" kern="1200" dirty="0" err="1">
                <a:solidFill>
                  <a:schemeClr val="tx1"/>
                </a:solidFill>
              </a:rPr>
              <a:t>foam</a:t>
            </a:r>
            <a:r>
              <a:rPr lang="es-ES" sz="2000" kern="1200" dirty="0">
                <a:solidFill>
                  <a:schemeClr val="tx1"/>
                </a:solidFill>
              </a:rPr>
              <a:t> </a:t>
            </a:r>
            <a:r>
              <a:rPr lang="es-ES" sz="2000" kern="1200" dirty="0" err="1">
                <a:solidFill>
                  <a:schemeClr val="tx1"/>
                </a:solidFill>
              </a:rPr>
              <a:t>roller</a:t>
            </a:r>
            <a:r>
              <a:rPr lang="es-ES" sz="2000" kern="1200" dirty="0">
                <a:solidFill>
                  <a:schemeClr val="tx1"/>
                </a:solidFill>
              </a:rPr>
              <a:t>, pelotas tenis, vibraciones, …) antes de hacer ejercicios de ROM articular.</a:t>
            </a:r>
          </a:p>
        </p:txBody>
      </p:sp>
    </p:spTree>
    <p:extLst>
      <p:ext uri="{BB962C8B-B14F-4D97-AF65-F5344CB8AC3E}">
        <p14:creationId xmlns:p14="http://schemas.microsoft.com/office/powerpoint/2010/main" val="916969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668622" y="792402"/>
            <a:ext cx="8380071" cy="6312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Black" panose="020B0A04020102020204" pitchFamily="34" charset="0"/>
                <a:cs typeface="Arial" panose="020B0604020202020204" pitchFamily="34" charset="0"/>
              </a:rPr>
              <a:t>RECOMENDACIONES GENERALES </a:t>
            </a:r>
          </a:p>
          <a:p>
            <a:pPr eaLnBrk="0" fontAlgn="base" hangingPunct="0">
              <a:lnSpc>
                <a:spcPct val="100000"/>
              </a:lnSpc>
              <a:spcBef>
                <a:spcPct val="0"/>
              </a:spcBef>
              <a:spcAft>
                <a:spcPct val="0"/>
              </a:spcAft>
              <a:defRPr/>
            </a:pPr>
            <a:r>
              <a:rPr lang="es-ES" sz="1800" kern="1200" dirty="0">
                <a:solidFill>
                  <a:schemeClr val="bg1"/>
                </a:solidFill>
                <a:latin typeface="Arial" panose="020B0604020202020204" pitchFamily="34" charset="0"/>
                <a:cs typeface="Arial" panose="020B0604020202020204" pitchFamily="34" charset="0"/>
              </a:rPr>
              <a:t>PROGRAMA DE MEJORA DE LA MOVILIDAD ARTICULAR</a:t>
            </a:r>
          </a:p>
        </p:txBody>
      </p:sp>
      <p:pic>
        <p:nvPicPr>
          <p:cNvPr id="3" name="Picture 2">
            <a:extLst>
              <a:ext uri="{FF2B5EF4-FFF2-40B4-BE49-F238E27FC236}">
                <a16:creationId xmlns:a16="http://schemas.microsoft.com/office/drawing/2014/main" id="{410513BE-24A0-5A35-525B-CDF4D36DA7E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82" t="29768" r="1942" b="1394"/>
          <a:stretch/>
        </p:blipFill>
        <p:spPr bwMode="auto">
          <a:xfrm>
            <a:off x="573314" y="1807453"/>
            <a:ext cx="8570685" cy="35400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5160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Black" panose="020B0A04020102020204" pitchFamily="34" charset="0"/>
                <a:cs typeface="Arial" panose="020B0604020202020204" pitchFamily="34" charset="0"/>
              </a:rPr>
              <a:t>AMPLITUD DE MOVIMIENTO</a:t>
            </a:r>
          </a:p>
          <a:p>
            <a:pPr eaLnBrk="0" fontAlgn="base" hangingPunct="0">
              <a:lnSpc>
                <a:spcPct val="100000"/>
              </a:lnSpc>
              <a:spcBef>
                <a:spcPct val="0"/>
              </a:spcBef>
              <a:spcAft>
                <a:spcPct val="0"/>
              </a:spcAft>
              <a:defRPr/>
            </a:pPr>
            <a:endParaRPr lang="es-ES" sz="1800" b="1" kern="1200" dirty="0">
              <a:solidFill>
                <a:schemeClr val="bg1"/>
              </a:solidFill>
              <a:latin typeface="Arial Black" panose="020B0A040201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64FDCEAA-EF0C-D46A-DCB0-42A801B574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223"/>
          <a:stretch/>
        </p:blipFill>
        <p:spPr bwMode="auto">
          <a:xfrm>
            <a:off x="328340" y="2228425"/>
            <a:ext cx="9060633" cy="3515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2 Subtítulo">
            <a:extLst>
              <a:ext uri="{FF2B5EF4-FFF2-40B4-BE49-F238E27FC236}">
                <a16:creationId xmlns:a16="http://schemas.microsoft.com/office/drawing/2014/main" id="{58388089-2D7C-D17E-7EE3-D64DA19FB95F}"/>
              </a:ext>
            </a:extLst>
          </p:cNvPr>
          <p:cNvSpPr txBox="1">
            <a:spLocks/>
          </p:cNvSpPr>
          <p:nvPr/>
        </p:nvSpPr>
        <p:spPr>
          <a:xfrm>
            <a:off x="1990855" y="1730231"/>
            <a:ext cx="5771889" cy="38535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FLEXIBILIDAD</a:t>
            </a:r>
          </a:p>
        </p:txBody>
      </p:sp>
    </p:spTree>
    <p:extLst>
      <p:ext uri="{BB962C8B-B14F-4D97-AF65-F5344CB8AC3E}">
        <p14:creationId xmlns:p14="http://schemas.microsoft.com/office/powerpoint/2010/main" val="1256370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3" name="Diagrama 2">
            <a:extLst>
              <a:ext uri="{FF2B5EF4-FFF2-40B4-BE49-F238E27FC236}">
                <a16:creationId xmlns:a16="http://schemas.microsoft.com/office/drawing/2014/main" id="{788F724E-3B95-2084-E648-CEC7651A7BBF}"/>
              </a:ext>
            </a:extLst>
          </p:cNvPr>
          <p:cNvGraphicFramePr/>
          <p:nvPr>
            <p:extLst>
              <p:ext uri="{D42A27DB-BD31-4B8C-83A1-F6EECF244321}">
                <p14:modId xmlns:p14="http://schemas.microsoft.com/office/powerpoint/2010/main" val="96870201"/>
              </p:ext>
            </p:extLst>
          </p:nvPr>
        </p:nvGraphicFramePr>
        <p:xfrm>
          <a:off x="783253" y="629724"/>
          <a:ext cx="3912687" cy="26021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Diagrama 3">
            <a:extLst>
              <a:ext uri="{FF2B5EF4-FFF2-40B4-BE49-F238E27FC236}">
                <a16:creationId xmlns:a16="http://schemas.microsoft.com/office/drawing/2014/main" id="{CE84E82F-AEE8-B374-F940-61489B43FEF4}"/>
              </a:ext>
            </a:extLst>
          </p:cNvPr>
          <p:cNvGraphicFramePr/>
          <p:nvPr>
            <p:extLst>
              <p:ext uri="{D42A27DB-BD31-4B8C-83A1-F6EECF244321}">
                <p14:modId xmlns:p14="http://schemas.microsoft.com/office/powerpoint/2010/main" val="2072561346"/>
              </p:ext>
            </p:extLst>
          </p:nvPr>
        </p:nvGraphicFramePr>
        <p:xfrm>
          <a:off x="4765818" y="1430218"/>
          <a:ext cx="4519527" cy="480349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6" name="Imagen 5">
            <a:extLst>
              <a:ext uri="{FF2B5EF4-FFF2-40B4-BE49-F238E27FC236}">
                <a16:creationId xmlns:a16="http://schemas.microsoft.com/office/drawing/2014/main" id="{D80F770A-9DD3-C226-03D0-64B7D8E1705D}"/>
              </a:ext>
            </a:extLst>
          </p:cNvPr>
          <p:cNvPicPr>
            <a:picLocks noChangeAspect="1"/>
          </p:cNvPicPr>
          <p:nvPr/>
        </p:nvPicPr>
        <p:blipFill>
          <a:blip r:embed="rId17"/>
          <a:stretch>
            <a:fillRect/>
          </a:stretch>
        </p:blipFill>
        <p:spPr>
          <a:xfrm>
            <a:off x="682620" y="3231835"/>
            <a:ext cx="1865459" cy="270401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2" descr="10 ejercicios de Pilates que ayudan a fortalecer el cuerpo del adulto mayor">
            <a:extLst>
              <a:ext uri="{FF2B5EF4-FFF2-40B4-BE49-F238E27FC236}">
                <a16:creationId xmlns:a16="http://schemas.microsoft.com/office/drawing/2014/main" id="{6423BBD8-F717-32B4-C678-600F7D2A650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06065" y="4609732"/>
            <a:ext cx="1989875" cy="1326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ítulo 1">
            <a:extLst>
              <a:ext uri="{FF2B5EF4-FFF2-40B4-BE49-F238E27FC236}">
                <a16:creationId xmlns:a16="http://schemas.microsoft.com/office/drawing/2014/main" id="{BC128A6B-DCF8-CE04-BC77-832A42A9C9DA}"/>
              </a:ext>
            </a:extLst>
          </p:cNvPr>
          <p:cNvSpPr>
            <a:spLocks noGrp="1"/>
          </p:cNvSpPr>
          <p:nvPr>
            <p:ph type="ctrTitle"/>
          </p:nvPr>
        </p:nvSpPr>
        <p:spPr>
          <a:xfrm>
            <a:off x="5283249" y="504141"/>
            <a:ext cx="3718971" cy="1011370"/>
          </a:xfrm>
        </p:spPr>
        <p:txBody>
          <a:bodyPr>
            <a:noAutofit/>
          </a:bodyPr>
          <a:lstStyle/>
          <a:p>
            <a:pPr algn="ctr"/>
            <a:r>
              <a:rPr lang="es-ES" sz="750" b="1" dirty="0">
                <a:solidFill>
                  <a:schemeClr val="bg1"/>
                </a:solidFill>
                <a:uFill>
                  <a:solidFill>
                    <a:srgbClr val="000000"/>
                  </a:solidFill>
                </a:uFill>
                <a:latin typeface="Arial" panose="020B0604020202020204" pitchFamily="34" charset="0"/>
                <a:ea typeface="Arial Unicode MS" panose="020B0604020202020204" pitchFamily="34" charset="-128"/>
                <a:cs typeface="Arial Unicode MS" panose="020B0604020202020204" pitchFamily="34" charset="-128"/>
              </a:rPr>
              <a:t>PLANIFICACIÓN Y PROGRAMACIÓN DE LA FLEXIBILIDAD Y MOVILIDAD ARTICULAR</a:t>
            </a:r>
            <a:br>
              <a:rPr lang="es-ES_tradnl" sz="750" b="1" dirty="0">
                <a:solidFill>
                  <a:schemeClr val="bg1"/>
                </a:solidFill>
                <a:uFill>
                  <a:solidFill>
                    <a:srgbClr val="000000"/>
                  </a:solidFill>
                </a:uFill>
                <a:latin typeface="Arial" panose="020B0604020202020204" pitchFamily="34" charset="0"/>
                <a:ea typeface="Arial Unicode MS" panose="020B0604020202020204" pitchFamily="34" charset="-128"/>
                <a:cs typeface="Arial Unicode MS" panose="020B0604020202020204" pitchFamily="34" charset="-128"/>
              </a:rPr>
            </a:br>
            <a:br>
              <a:rPr lang="es-ES_tradnl" sz="750" b="1" dirty="0">
                <a:solidFill>
                  <a:schemeClr val="bg1"/>
                </a:solidFill>
                <a:uFill>
                  <a:solidFill>
                    <a:srgbClr val="000000"/>
                  </a:solidFill>
                </a:uFill>
                <a:latin typeface="Arial" panose="020B0604020202020204" pitchFamily="34" charset="0"/>
                <a:ea typeface="Arial Unicode MS" panose="020B0604020202020204" pitchFamily="34" charset="-128"/>
                <a:cs typeface="Arial Unicode MS" panose="020B0604020202020204" pitchFamily="34" charset="-128"/>
              </a:rPr>
            </a:br>
            <a:r>
              <a:rPr lang="es-ES" sz="750" dirty="0">
                <a:solidFill>
                  <a:schemeClr val="bg1"/>
                </a:solidFill>
                <a:uFill>
                  <a:solidFill>
                    <a:srgbClr val="000000"/>
                  </a:solidFill>
                </a:uFill>
                <a:latin typeface="Arial" panose="020B0604020202020204" pitchFamily="34" charset="0"/>
                <a:ea typeface="Arial Unicode MS" panose="020B0604020202020204" pitchFamily="34" charset="-128"/>
              </a:rPr>
              <a:t>Noelia González-Gálvez1, Francisco Esparza-Ros1,2, José Enrique Sirvent Belando2, Raquel Vaquero-Cristóbal1,2.</a:t>
            </a:r>
            <a:br>
              <a:rPr lang="es-ES" sz="750" dirty="0">
                <a:solidFill>
                  <a:schemeClr val="bg1"/>
                </a:solidFill>
                <a:uFill>
                  <a:solidFill>
                    <a:srgbClr val="000000"/>
                  </a:solidFill>
                </a:uFill>
                <a:latin typeface="Times New Roman" panose="02020603050405020304" pitchFamily="18" charset="0"/>
                <a:ea typeface="Arial Unicode MS" panose="020B0604020202020204" pitchFamily="34" charset="-128"/>
                <a:cs typeface="Arial Unicode MS" panose="020B0604020202020204" pitchFamily="34" charset="-128"/>
              </a:rPr>
            </a:br>
            <a:r>
              <a:rPr lang="es-ES" sz="525" dirty="0">
                <a:solidFill>
                  <a:schemeClr val="bg1"/>
                </a:solidFill>
                <a:uFill>
                  <a:solidFill>
                    <a:srgbClr val="000000"/>
                  </a:solidFill>
                </a:uFill>
                <a:latin typeface="Arial" panose="020B0604020202020204" pitchFamily="34" charset="0"/>
                <a:ea typeface="Arial Unicode MS" panose="020B0604020202020204" pitchFamily="34" charset="-128"/>
                <a:cs typeface="Arial Unicode MS" panose="020B0604020202020204" pitchFamily="34" charset="-128"/>
              </a:rPr>
              <a:t>1Grupo de Prevención de Lesiones en el Deporte. Universidad Católica San Antonio de Murcia, Murcia, España.</a:t>
            </a:r>
            <a:br>
              <a:rPr lang="es-ES" sz="525" dirty="0">
                <a:solidFill>
                  <a:schemeClr val="bg1"/>
                </a:solidFill>
                <a:uFill>
                  <a:solidFill>
                    <a:srgbClr val="000000"/>
                  </a:solidFill>
                </a:uFill>
                <a:latin typeface="Arial" panose="020B0604020202020204" pitchFamily="34" charset="0"/>
                <a:ea typeface="Arial Unicode MS" panose="020B0604020202020204" pitchFamily="34" charset="-128"/>
                <a:cs typeface="Arial Unicode MS" panose="020B0604020202020204" pitchFamily="34" charset="-128"/>
              </a:rPr>
            </a:br>
            <a:r>
              <a:rPr lang="es-ES" sz="525" dirty="0">
                <a:solidFill>
                  <a:schemeClr val="bg1"/>
                </a:solidFill>
                <a:uFill>
                  <a:solidFill>
                    <a:srgbClr val="000000"/>
                  </a:solidFill>
                </a:uFill>
                <a:latin typeface="Arial" panose="020B0604020202020204" pitchFamily="34" charset="0"/>
                <a:ea typeface="Arial Unicode MS" panose="020B0604020202020204" pitchFamily="34" charset="-128"/>
                <a:cs typeface="Arial Unicode MS" panose="020B0604020202020204" pitchFamily="34" charset="-128"/>
              </a:rPr>
              <a:t>2Cátedra Internacional de Cineantropometría. Universidad Católica San Antonio de Murcia, Murcia, España.</a:t>
            </a:r>
            <a:br>
              <a:rPr lang="es-ES" sz="525" dirty="0">
                <a:solidFill>
                  <a:schemeClr val="bg1"/>
                </a:solidFill>
                <a:uFill>
                  <a:solidFill>
                    <a:srgbClr val="000000"/>
                  </a:solidFill>
                </a:uFill>
                <a:latin typeface="Arial" panose="020B0604020202020204" pitchFamily="34" charset="0"/>
                <a:ea typeface="Arial Unicode MS" panose="020B0604020202020204" pitchFamily="34" charset="-128"/>
                <a:cs typeface="Arial Unicode MS" panose="020B0604020202020204" pitchFamily="34" charset="-128"/>
              </a:rPr>
            </a:br>
            <a:br>
              <a:rPr lang="es-ES" sz="750" dirty="0">
                <a:solidFill>
                  <a:schemeClr val="bg1"/>
                </a:solidFill>
                <a:uFill>
                  <a:solidFill>
                    <a:srgbClr val="000000"/>
                  </a:solidFill>
                </a:uFill>
                <a:latin typeface="Times New Roman" panose="02020603050405020304" pitchFamily="18" charset="0"/>
                <a:ea typeface="Arial Unicode MS" panose="020B0604020202020204" pitchFamily="34" charset="-128"/>
                <a:cs typeface="Arial Unicode MS" panose="020B0604020202020204" pitchFamily="34" charset="-128"/>
              </a:rPr>
            </a:br>
            <a:endParaRPr lang="es-ES" sz="750" dirty="0">
              <a:solidFill>
                <a:schemeClr val="bg1"/>
              </a:solidFill>
            </a:endParaRPr>
          </a:p>
        </p:txBody>
      </p:sp>
    </p:spTree>
    <p:extLst>
      <p:ext uri="{BB962C8B-B14F-4D97-AF65-F5344CB8AC3E}">
        <p14:creationId xmlns:p14="http://schemas.microsoft.com/office/powerpoint/2010/main" val="88915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Imagen 1">
            <a:extLst>
              <a:ext uri="{FF2B5EF4-FFF2-40B4-BE49-F238E27FC236}">
                <a16:creationId xmlns:a16="http://schemas.microsoft.com/office/drawing/2014/main" id="{7FF02B26-7404-1A50-6E77-8D59E6AD86BA}"/>
              </a:ext>
            </a:extLst>
          </p:cNvPr>
          <p:cNvPicPr>
            <a:picLocks noChangeAspect="1"/>
          </p:cNvPicPr>
          <p:nvPr/>
        </p:nvPicPr>
        <p:blipFill rotWithShape="1">
          <a:blip r:embed="rId7"/>
          <a:srcRect l="2563" t="1936"/>
          <a:stretch/>
        </p:blipFill>
        <p:spPr>
          <a:xfrm>
            <a:off x="3950206" y="589743"/>
            <a:ext cx="4290405" cy="5493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agen 3">
            <a:extLst>
              <a:ext uri="{FF2B5EF4-FFF2-40B4-BE49-F238E27FC236}">
                <a16:creationId xmlns:a16="http://schemas.microsoft.com/office/drawing/2014/main" id="{10BF3DF1-4B50-A507-3C91-0861129B203D}"/>
              </a:ext>
            </a:extLst>
          </p:cNvPr>
          <p:cNvPicPr>
            <a:picLocks noChangeAspect="1"/>
          </p:cNvPicPr>
          <p:nvPr/>
        </p:nvPicPr>
        <p:blipFill>
          <a:blip r:embed="rId8"/>
          <a:stretch>
            <a:fillRect/>
          </a:stretch>
        </p:blipFill>
        <p:spPr>
          <a:xfrm>
            <a:off x="1380932" y="2236412"/>
            <a:ext cx="1865459" cy="270401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560461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Imagen 3">
            <a:extLst>
              <a:ext uri="{FF2B5EF4-FFF2-40B4-BE49-F238E27FC236}">
                <a16:creationId xmlns:a16="http://schemas.microsoft.com/office/drawing/2014/main" id="{10BF3DF1-4B50-A507-3C91-0861129B203D}"/>
              </a:ext>
            </a:extLst>
          </p:cNvPr>
          <p:cNvPicPr>
            <a:picLocks noChangeAspect="1"/>
          </p:cNvPicPr>
          <p:nvPr/>
        </p:nvPicPr>
        <p:blipFill>
          <a:blip r:embed="rId7"/>
          <a:stretch>
            <a:fillRect/>
          </a:stretch>
        </p:blipFill>
        <p:spPr>
          <a:xfrm>
            <a:off x="1380932" y="2236412"/>
            <a:ext cx="1865459" cy="270401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 name="Imagen 2">
            <a:extLst>
              <a:ext uri="{FF2B5EF4-FFF2-40B4-BE49-F238E27FC236}">
                <a16:creationId xmlns:a16="http://schemas.microsoft.com/office/drawing/2014/main" id="{279CE672-009D-399A-7A6E-D992A53B437A}"/>
              </a:ext>
            </a:extLst>
          </p:cNvPr>
          <p:cNvPicPr>
            <a:picLocks noChangeAspect="1"/>
          </p:cNvPicPr>
          <p:nvPr/>
        </p:nvPicPr>
        <p:blipFill>
          <a:blip r:embed="rId8"/>
          <a:stretch>
            <a:fillRect/>
          </a:stretch>
        </p:blipFill>
        <p:spPr>
          <a:xfrm>
            <a:off x="3951112" y="517492"/>
            <a:ext cx="4694754" cy="5823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8845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362857" y="1494641"/>
            <a:ext cx="8994085" cy="4708981"/>
          </a:xfrm>
          <a:prstGeom prst="rect">
            <a:avLst/>
          </a:prstGeom>
          <a:noFill/>
        </p:spPr>
        <p:txBody>
          <a:bodyPr wrap="square" rtlCol="0">
            <a:spAutoFit/>
          </a:bodyPr>
          <a:lstStyle/>
          <a:p>
            <a:pPr algn="just">
              <a:buFont typeface="Arial" pitchFamily="34" charset="0"/>
              <a:buChar char="•"/>
            </a:pPr>
            <a:r>
              <a:rPr lang="es-ES" sz="2000" dirty="0">
                <a:latin typeface="Arial" panose="020B0604020202020204" pitchFamily="34" charset="0"/>
                <a:cs typeface="Arial" panose="020B0604020202020204" pitchFamily="34" charset="0"/>
              </a:rPr>
              <a:t> Actividades que impliquen situaciones de carácter perceptivo, equilibrio y coordinativo para mejorar el acervo motor del individuo, </a:t>
            </a:r>
            <a:r>
              <a:rPr lang="es-ES" sz="2000" dirty="0">
                <a:latin typeface="Arial" panose="020B0604020202020204" pitchFamily="34" charset="0"/>
                <a:cs typeface="Arial" panose="020B0604020202020204" pitchFamily="34" charset="0"/>
                <a:sym typeface="Wingdings" pitchFamily="2" charset="2"/>
              </a:rPr>
              <a:t>forman la base cualitativa del movimiento y tienen una función fundamental en el control postural</a:t>
            </a:r>
            <a:r>
              <a:rPr lang="es-ES" sz="2000" dirty="0">
                <a:latin typeface="Arial" panose="020B0604020202020204" pitchFamily="34" charset="0"/>
                <a:cs typeface="Arial" panose="020B0604020202020204" pitchFamily="34" charset="0"/>
              </a:rPr>
              <a:t>. </a:t>
            </a:r>
          </a:p>
          <a:p>
            <a:pPr algn="just">
              <a:buFont typeface="Arial" pitchFamily="34" charset="0"/>
              <a:buChar char="•"/>
            </a:pPr>
            <a:endParaRPr lang="es-ES" sz="2000" dirty="0">
              <a:latin typeface="Arial" panose="020B0604020202020204" pitchFamily="34" charset="0"/>
              <a:cs typeface="Arial" panose="020B0604020202020204" pitchFamily="34" charset="0"/>
            </a:endParaRPr>
          </a:p>
          <a:p>
            <a:pPr algn="just">
              <a:buFont typeface="Arial" pitchFamily="34" charset="0"/>
              <a:buChar char="•"/>
            </a:pPr>
            <a:r>
              <a:rPr lang="es-ES" sz="2000" dirty="0">
                <a:latin typeface="Arial" panose="020B0604020202020204" pitchFamily="34" charset="0"/>
                <a:cs typeface="Arial" panose="020B0604020202020204" pitchFamily="34" charset="0"/>
              </a:rPr>
              <a:t> Favorecer la estimulación motriz en el plano cuantitativo (repeticiones) y cualitativo (variedad) para realizar las habilidades con fluidez y precisión.</a:t>
            </a:r>
          </a:p>
          <a:p>
            <a:pPr algn="just">
              <a:buFont typeface="Arial" pitchFamily="34" charset="0"/>
              <a:buChar char="•"/>
            </a:pPr>
            <a:endParaRPr lang="es-ES" sz="2000" dirty="0">
              <a:latin typeface="Arial" panose="020B0604020202020204" pitchFamily="34" charset="0"/>
              <a:cs typeface="Arial" panose="020B0604020202020204" pitchFamily="34" charset="0"/>
            </a:endParaRPr>
          </a:p>
          <a:p>
            <a:pPr algn="just">
              <a:buFont typeface="Arial" pitchFamily="34" charset="0"/>
              <a:buChar char="•"/>
            </a:pPr>
            <a:r>
              <a:rPr lang="es-ES" sz="2000" dirty="0">
                <a:latin typeface="Arial" panose="020B0604020202020204" pitchFamily="34" charset="0"/>
                <a:cs typeface="Arial" panose="020B0604020202020204" pitchFamily="34" charset="0"/>
              </a:rPr>
              <a:t> Mayor coordinación inter e intramuscular </a:t>
            </a:r>
            <a:r>
              <a:rPr lang="es-ES" sz="2000" dirty="0">
                <a:latin typeface="Arial" panose="020B0604020202020204" pitchFamily="34" charset="0"/>
                <a:cs typeface="Arial" panose="020B0604020202020204" pitchFamily="34" charset="0"/>
                <a:sym typeface="Wingdings" pitchFamily="2" charset="2"/>
              </a:rPr>
              <a:t> incremento de la percepción espacio-temporal  incremento del equilibrio dinámico y estático.</a:t>
            </a:r>
          </a:p>
          <a:p>
            <a:pPr algn="just">
              <a:buFont typeface="Arial" pitchFamily="34" charset="0"/>
              <a:buChar char="•"/>
            </a:pPr>
            <a:endParaRPr lang="es-ES" sz="2000" dirty="0">
              <a:latin typeface="Arial" panose="020B0604020202020204" pitchFamily="34" charset="0"/>
              <a:cs typeface="Arial" panose="020B0604020202020204" pitchFamily="34" charset="0"/>
              <a:sym typeface="Wingdings" pitchFamily="2" charset="2"/>
            </a:endParaRPr>
          </a:p>
          <a:p>
            <a:pPr algn="just">
              <a:buFont typeface="Arial" pitchFamily="34" charset="0"/>
              <a:buChar char="•"/>
            </a:pPr>
            <a:r>
              <a:rPr lang="es-ES" sz="2000" dirty="0">
                <a:latin typeface="Arial" panose="020B0604020202020204" pitchFamily="34" charset="0"/>
                <a:cs typeface="Arial" panose="020B0604020202020204" pitchFamily="34" charset="0"/>
                <a:sym typeface="Wingdings" pitchFamily="2" charset="2"/>
              </a:rPr>
              <a:t> Los programas de EF deben de atender a estas capacidades en mayor o en menor medida.</a:t>
            </a:r>
          </a:p>
          <a:p>
            <a:pPr algn="just">
              <a:buFont typeface="Arial" pitchFamily="34" charset="0"/>
              <a:buChar char="•"/>
            </a:pPr>
            <a:endParaRPr lang="es-ES" sz="2000" dirty="0">
              <a:latin typeface="Arial" panose="020B0604020202020204" pitchFamily="34" charset="0"/>
              <a:cs typeface="Arial" panose="020B0604020202020204" pitchFamily="34" charset="0"/>
              <a:sym typeface="Wingdings" pitchFamily="2" charset="2"/>
            </a:endParaRPr>
          </a:p>
          <a:p>
            <a:pPr algn="just">
              <a:buFont typeface="Arial" pitchFamily="34" charset="0"/>
              <a:buChar char="•"/>
            </a:pPr>
            <a:r>
              <a:rPr lang="es-ES" sz="2000" dirty="0">
                <a:latin typeface="Arial" panose="020B0604020202020204" pitchFamily="34" charset="0"/>
                <a:cs typeface="Arial" panose="020B0604020202020204" pitchFamily="34" charset="0"/>
                <a:sym typeface="Wingdings" pitchFamily="2" charset="2"/>
              </a:rPr>
              <a:t> Trabajo de coordinación dinámica general y óculo-</a:t>
            </a:r>
            <a:r>
              <a:rPr lang="es-ES" sz="2000" dirty="0" err="1">
                <a:latin typeface="Arial" panose="020B0604020202020204" pitchFamily="34" charset="0"/>
                <a:cs typeface="Arial" panose="020B0604020202020204" pitchFamily="34" charset="0"/>
                <a:sym typeface="Wingdings" pitchFamily="2" charset="2"/>
              </a:rPr>
              <a:t>pédica</a:t>
            </a:r>
            <a:r>
              <a:rPr lang="es-ES" sz="2000" dirty="0">
                <a:latin typeface="Arial" panose="020B0604020202020204" pitchFamily="34" charset="0"/>
                <a:cs typeface="Arial" panose="020B0604020202020204" pitchFamily="34" charset="0"/>
                <a:sym typeface="Wingdings" pitchFamily="2" charset="2"/>
              </a:rPr>
              <a:t>.</a:t>
            </a:r>
            <a:endParaRPr lang="es-ES" sz="2000" dirty="0">
              <a:latin typeface="Arial" panose="020B0604020202020204" pitchFamily="34" charset="0"/>
              <a:cs typeface="Arial" panose="020B0604020202020204" pitchFamily="34" charset="0"/>
            </a:endParaRPr>
          </a:p>
        </p:txBody>
      </p:sp>
      <p:sp>
        <p:nvSpPr>
          <p:cNvPr id="2" name="2 Subtítulo">
            <a:extLst>
              <a:ext uri="{FF2B5EF4-FFF2-40B4-BE49-F238E27FC236}">
                <a16:creationId xmlns:a16="http://schemas.microsoft.com/office/drawing/2014/main" id="{22D4CED6-F03B-5937-A926-7941E94BDB20}"/>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CAPACIDADES COORDINATIVAS</a:t>
            </a:r>
          </a:p>
          <a:p>
            <a:pPr eaLnBrk="0" fontAlgn="base" hangingPunct="0">
              <a:lnSpc>
                <a:spcPct val="100000"/>
              </a:lnSpc>
              <a:spcBef>
                <a:spcPct val="0"/>
              </a:spcBef>
              <a:spcAft>
                <a:spcPct val="0"/>
              </a:spcAft>
              <a:defRPr/>
            </a:pPr>
            <a:endParaRPr lang="es-ES" b="1" kern="1200" dirty="0">
              <a:solidFill>
                <a:schemeClr val="bg1"/>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340005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399140" y="2023220"/>
            <a:ext cx="9122232" cy="31650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1" lang="es-ES" sz="2000" i="0" u="none" strike="noStrike" kern="1200" cap="none" spc="0" normalizeH="0" baseline="0" noProof="0" dirty="0">
                <a:ln>
                  <a:noFill/>
                </a:ln>
                <a:solidFill>
                  <a:schemeClr val="tx1"/>
                </a:solidFill>
                <a:uLnTx/>
                <a:uFillTx/>
                <a:latin typeface="Arial" panose="020B0604020202020204" pitchFamily="34" charset="0"/>
                <a:ea typeface="SimSun" pitchFamily="2" charset="-122"/>
                <a:cs typeface="Arial" panose="020B0604020202020204" pitchFamily="34" charset="0"/>
              </a:rPr>
              <a:t> Fundamental para la independencia en AVD.</a:t>
            </a:r>
          </a:p>
          <a:p>
            <a:pPr algn="l">
              <a:lnSpc>
                <a:spcPct val="100000"/>
              </a:lnSpc>
              <a:buFont typeface="Arial" pitchFamily="34" charset="0"/>
              <a:buChar char="•"/>
              <a:defRPr/>
            </a:pPr>
            <a:r>
              <a:rPr kumimoji="1" lang="es-ES" sz="2000" kern="1200" dirty="0">
                <a:solidFill>
                  <a:schemeClr val="tx1"/>
                </a:solidFill>
                <a:latin typeface="Arial" panose="020B0604020202020204" pitchFamily="34" charset="0"/>
                <a:ea typeface="SimSun" pitchFamily="2" charset="-122"/>
                <a:cs typeface="Arial" panose="020B0604020202020204" pitchFamily="34" charset="0"/>
              </a:rPr>
              <a:t> El envejecimiento provoca un descenso del rendimiento cardiovascular debido a la disminución del gasto cardiaco, volumen sistólico (VS) y FC </a:t>
            </a:r>
            <a:r>
              <a:rPr kumimoji="1" lang="es-ES" sz="2000" kern="1200" dirty="0" err="1">
                <a:solidFill>
                  <a:schemeClr val="tx1"/>
                </a:solidFill>
                <a:latin typeface="Arial" panose="020B0604020202020204" pitchFamily="34" charset="0"/>
                <a:ea typeface="SimSun" pitchFamily="2" charset="-122"/>
                <a:cs typeface="Arial" panose="020B0604020202020204" pitchFamily="34" charset="0"/>
              </a:rPr>
              <a:t>máx</a:t>
            </a:r>
            <a:r>
              <a:rPr kumimoji="1" lang="es-ES" sz="2000" kern="1200" dirty="0">
                <a:solidFill>
                  <a:schemeClr val="tx1"/>
                </a:solidFill>
                <a:latin typeface="Arial" panose="020B0604020202020204" pitchFamily="34" charset="0"/>
                <a:ea typeface="SimSun" pitchFamily="2" charset="-122"/>
                <a:cs typeface="Arial" panose="020B0604020202020204" pitchFamily="34" charset="0"/>
              </a:rPr>
              <a:t> (. </a:t>
            </a:r>
          </a:p>
          <a:p>
            <a:pPr algn="l">
              <a:lnSpc>
                <a:spcPct val="100000"/>
              </a:lnSpc>
              <a:buFont typeface="Arial" pitchFamily="34" charset="0"/>
              <a:buChar char="•"/>
              <a:defRPr/>
            </a:pPr>
            <a:r>
              <a:rPr lang="es-ES" sz="2000" kern="1200" dirty="0">
                <a:solidFill>
                  <a:schemeClr val="tx1"/>
                </a:solidFill>
                <a:latin typeface="Arial" panose="020B0604020202020204" pitchFamily="34" charset="0"/>
                <a:ea typeface="+mn-ea"/>
                <a:cs typeface="Arial" panose="020B0604020202020204" pitchFamily="34" charset="0"/>
              </a:rPr>
              <a:t> </a:t>
            </a:r>
            <a:r>
              <a:rPr kumimoji="1" lang="es-ES" sz="2000" kern="1200" dirty="0">
                <a:solidFill>
                  <a:schemeClr val="tx1"/>
                </a:solidFill>
                <a:latin typeface="Arial" panose="020B0604020202020204" pitchFamily="34" charset="0"/>
                <a:ea typeface="SimSun" pitchFamily="2" charset="-122"/>
                <a:cs typeface="Arial" panose="020B0604020202020204" pitchFamily="34" charset="0"/>
              </a:rPr>
              <a:t>La pérdida de elasticidad de las paredes del corazón dificulta el llenado ventricular, lo que afecta al gasto cardiaco.</a:t>
            </a:r>
          </a:p>
          <a:p>
            <a:pPr algn="l">
              <a:lnSpc>
                <a:spcPct val="100000"/>
              </a:lnSpc>
              <a:buFont typeface="Arial" pitchFamily="34" charset="0"/>
              <a:buChar char="•"/>
              <a:defRPr/>
            </a:pPr>
            <a:r>
              <a:rPr kumimoji="0" lang="es-ES" sz="2000" i="0" u="none" strike="noStrike" kern="1200" cap="none" spc="0" normalizeH="0" baseline="0" noProof="0" dirty="0">
                <a:ln>
                  <a:noFill/>
                </a:ln>
                <a:solidFill>
                  <a:schemeClr val="tx1"/>
                </a:solidFill>
                <a:uLnTx/>
                <a:uFillTx/>
                <a:latin typeface="Arial" panose="020B0604020202020204" pitchFamily="34" charset="0"/>
                <a:ea typeface="+mn-ea"/>
                <a:cs typeface="Arial" panose="020B0604020202020204" pitchFamily="34" charset="0"/>
              </a:rPr>
              <a:t> </a:t>
            </a:r>
            <a:r>
              <a:rPr kumimoji="1" lang="es-ES" sz="2000" kern="1200" dirty="0">
                <a:solidFill>
                  <a:schemeClr val="tx1"/>
                </a:solidFill>
                <a:latin typeface="Arial" panose="020B0604020202020204" pitchFamily="34" charset="0"/>
                <a:ea typeface="SimSun" pitchFamily="2" charset="-122"/>
                <a:cs typeface="Arial" panose="020B0604020202020204" pitchFamily="34" charset="0"/>
              </a:rPr>
              <a:t>Rigidez y estrechamiento de los vasos sanguíneos (más resistencia periférica).</a:t>
            </a:r>
          </a:p>
          <a:p>
            <a:pPr algn="l">
              <a:lnSpc>
                <a:spcPct val="100000"/>
              </a:lnSpc>
              <a:buFont typeface="Arial" pitchFamily="34" charset="0"/>
              <a:buChar char="•"/>
              <a:defRPr/>
            </a:pPr>
            <a:r>
              <a:rPr kumimoji="0" lang="es-ES" sz="2000" i="0" u="none" strike="noStrike" kern="1200" cap="none" spc="0" normalizeH="0" baseline="0" noProof="0" dirty="0">
                <a:ln>
                  <a:noFill/>
                </a:ln>
                <a:solidFill>
                  <a:schemeClr val="tx1"/>
                </a:solidFill>
                <a:uLnTx/>
                <a:uFillTx/>
                <a:latin typeface="Arial" panose="020B0604020202020204" pitchFamily="34" charset="0"/>
                <a:ea typeface="+mn-ea"/>
                <a:cs typeface="Arial" panose="020B0604020202020204" pitchFamily="34" charset="0"/>
              </a:rPr>
              <a:t> </a:t>
            </a:r>
            <a:r>
              <a:rPr kumimoji="1" lang="es-ES" sz="2000" kern="1200" dirty="0">
                <a:solidFill>
                  <a:schemeClr val="tx1"/>
                </a:solidFill>
                <a:latin typeface="Arial" panose="020B0604020202020204" pitchFamily="34" charset="0"/>
                <a:ea typeface="SimSun" pitchFamily="2" charset="-122"/>
                <a:cs typeface="Arial" panose="020B0604020202020204" pitchFamily="34" charset="0"/>
              </a:rPr>
              <a:t>Reducción de la relación fibra/capilar, lo que dificulta el flujo muscular.</a:t>
            </a:r>
          </a:p>
        </p:txBody>
      </p:sp>
      <p:sp>
        <p:nvSpPr>
          <p:cNvPr id="2" name="CuadroTexto 1">
            <a:extLst>
              <a:ext uri="{FF2B5EF4-FFF2-40B4-BE49-F238E27FC236}">
                <a16:creationId xmlns:a16="http://schemas.microsoft.com/office/drawing/2014/main" id="{9C65FC97-9E6E-D25C-1A3D-11619283D71E}"/>
              </a:ext>
            </a:extLst>
          </p:cNvPr>
          <p:cNvSpPr txBox="1"/>
          <p:nvPr/>
        </p:nvSpPr>
        <p:spPr>
          <a:xfrm>
            <a:off x="653518" y="840857"/>
            <a:ext cx="8410279" cy="830997"/>
          </a:xfrm>
          <a:prstGeom prst="rect">
            <a:avLst/>
          </a:prstGeom>
          <a:noFill/>
        </p:spPr>
        <p:txBody>
          <a:bodyPr wrap="square">
            <a:spAutoFit/>
          </a:bodyPr>
          <a:lstStyle/>
          <a:p>
            <a:pPr algn="ctr">
              <a:buNone/>
            </a:pPr>
            <a:r>
              <a:rPr lang="es-ES" sz="2400" b="1" dirty="0">
                <a:solidFill>
                  <a:schemeClr val="bg1"/>
                </a:solidFill>
                <a:latin typeface="Arial Black" panose="020B0A04020102020204" pitchFamily="34" charset="0"/>
              </a:rPr>
              <a:t>RESISTENCIA AERÓBICA: </a:t>
            </a:r>
          </a:p>
          <a:p>
            <a:pPr algn="ctr">
              <a:buNone/>
            </a:pPr>
            <a:r>
              <a:rPr lang="es-ES" sz="2400" dirty="0">
                <a:solidFill>
                  <a:schemeClr val="bg1"/>
                </a:solidFill>
                <a:latin typeface="Arial" panose="020B0604020202020204" pitchFamily="34" charset="0"/>
                <a:cs typeface="Arial" panose="020B0604020202020204" pitchFamily="34" charset="0"/>
              </a:rPr>
              <a:t>ASPECTOS A TENER EN CUENTA</a:t>
            </a:r>
            <a:endParaRPr lang="es-E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7507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471529" y="1466287"/>
            <a:ext cx="8810542" cy="4708981"/>
          </a:xfrm>
          <a:prstGeom prst="rect">
            <a:avLst/>
          </a:prstGeom>
          <a:noFill/>
        </p:spPr>
        <p:txBody>
          <a:bodyPr wrap="square" rtlCol="0">
            <a:spAutoFit/>
          </a:bodyPr>
          <a:lstStyle/>
          <a:p>
            <a:pPr algn="just">
              <a:buFont typeface="Arial" pitchFamily="34" charset="0"/>
              <a:buChar char="•"/>
            </a:pPr>
            <a:r>
              <a:rPr lang="es-ES" sz="2000" dirty="0">
                <a:latin typeface="Arial" panose="020B0604020202020204" pitchFamily="34" charset="0"/>
                <a:cs typeface="Arial" panose="020B0604020202020204" pitchFamily="34" charset="0"/>
              </a:rPr>
              <a:t> Su trabajo debe </a:t>
            </a:r>
            <a:r>
              <a:rPr lang="es-ES" sz="2000" b="1" dirty="0">
                <a:latin typeface="Arial" pitchFamily="34" charset="0"/>
                <a:cs typeface="Arial" pitchFamily="34" charset="0"/>
              </a:rPr>
              <a:t>realizarse con descanso adecuado </a:t>
            </a:r>
            <a:r>
              <a:rPr lang="es-ES" sz="2000" dirty="0">
                <a:latin typeface="Arial" panose="020B0604020202020204" pitchFamily="34" charset="0"/>
                <a:cs typeface="Arial" panose="020B0604020202020204" pitchFamily="34" charset="0"/>
              </a:rPr>
              <a:t>para recuperar la fatiga nerviosa, muscular y sensorial producida. </a:t>
            </a:r>
          </a:p>
          <a:p>
            <a:pPr algn="just"/>
            <a:endParaRPr lang="es-ES" sz="2000" dirty="0">
              <a:latin typeface="Arial" panose="020B0604020202020204" pitchFamily="34" charset="0"/>
              <a:cs typeface="Arial" panose="020B0604020202020204" pitchFamily="34" charset="0"/>
            </a:endParaRPr>
          </a:p>
          <a:p>
            <a:pPr algn="just">
              <a:buFont typeface="Arial" pitchFamily="34" charset="0"/>
              <a:buChar char="•"/>
            </a:pPr>
            <a:r>
              <a:rPr lang="es-ES" sz="2000" dirty="0">
                <a:latin typeface="Arial" panose="020B0604020202020204" pitchFamily="34" charset="0"/>
                <a:cs typeface="Arial" panose="020B0604020202020204" pitchFamily="34" charset="0"/>
              </a:rPr>
              <a:t> Su trabajo se relaciona con la </a:t>
            </a:r>
            <a:r>
              <a:rPr lang="es-ES" sz="2000" b="1" dirty="0">
                <a:latin typeface="Arial" pitchFamily="34" charset="0"/>
                <a:cs typeface="Arial" pitchFamily="34" charset="0"/>
              </a:rPr>
              <a:t>prevención de caídas</a:t>
            </a:r>
            <a:r>
              <a:rPr lang="es-ES" sz="2000" dirty="0">
                <a:latin typeface="Arial" panose="020B0604020202020204" pitchFamily="34" charset="0"/>
                <a:cs typeface="Arial" panose="020B0604020202020204" pitchFamily="34" charset="0"/>
              </a:rPr>
              <a:t>.</a:t>
            </a:r>
          </a:p>
          <a:p>
            <a:pPr algn="just"/>
            <a:endParaRPr lang="es-ES" sz="2000" dirty="0">
              <a:latin typeface="Arial" panose="020B0604020202020204" pitchFamily="34" charset="0"/>
              <a:cs typeface="Arial" panose="020B0604020202020204" pitchFamily="34" charset="0"/>
            </a:endParaRPr>
          </a:p>
          <a:p>
            <a:pPr algn="just">
              <a:buFont typeface="Arial" pitchFamily="34" charset="0"/>
              <a:buChar char="•"/>
            </a:pPr>
            <a:r>
              <a:rPr lang="es-ES" sz="2000" dirty="0">
                <a:latin typeface="Arial" panose="020B0604020202020204" pitchFamily="34" charset="0"/>
                <a:cs typeface="Arial" panose="020B0604020202020204" pitchFamily="34" charset="0"/>
              </a:rPr>
              <a:t> Realizarlo en </a:t>
            </a:r>
            <a:r>
              <a:rPr lang="es-ES" sz="2000" b="1" dirty="0">
                <a:latin typeface="Arial" pitchFamily="34" charset="0"/>
                <a:cs typeface="Arial" pitchFamily="34" charset="0"/>
              </a:rPr>
              <a:t>espacios seguros </a:t>
            </a:r>
            <a:r>
              <a:rPr lang="es-ES" sz="2000" dirty="0">
                <a:latin typeface="Arial" panose="020B0604020202020204" pitchFamily="34" charset="0"/>
                <a:cs typeface="Arial" panose="020B0604020202020204" pitchFamily="34" charset="0"/>
              </a:rPr>
              <a:t>y confortables que protejan del riesgo de caídas.</a:t>
            </a:r>
          </a:p>
          <a:p>
            <a:pPr algn="just"/>
            <a:endParaRPr lang="es-ES" sz="2000" dirty="0">
              <a:latin typeface="Arial" panose="020B0604020202020204" pitchFamily="34" charset="0"/>
              <a:cs typeface="Arial" panose="020B0604020202020204" pitchFamily="34" charset="0"/>
            </a:endParaRPr>
          </a:p>
          <a:p>
            <a:pPr algn="just"/>
            <a:r>
              <a:rPr lang="es-ES" sz="2000" dirty="0">
                <a:latin typeface="Arial" panose="020B0604020202020204" pitchFamily="34" charset="0"/>
                <a:cs typeface="Arial" panose="020B0604020202020204" pitchFamily="34" charset="0"/>
              </a:rPr>
              <a:t>En la velocidad de reacción se deben trabajar </a:t>
            </a:r>
            <a:r>
              <a:rPr lang="es-ES" sz="2000" b="1" dirty="0">
                <a:latin typeface="Arial" pitchFamily="34" charset="0"/>
                <a:cs typeface="Arial" pitchFamily="34" charset="0"/>
              </a:rPr>
              <a:t>las siguientes fases</a:t>
            </a:r>
            <a:r>
              <a:rPr lang="es-ES" sz="2000" dirty="0">
                <a:latin typeface="Arial" panose="020B0604020202020204" pitchFamily="34" charset="0"/>
                <a:cs typeface="Arial" panose="020B0604020202020204" pitchFamily="34" charset="0"/>
              </a:rPr>
              <a:t>: </a:t>
            </a:r>
          </a:p>
          <a:p>
            <a:pPr algn="just">
              <a:buFont typeface="Courier New" pitchFamily="49" charset="0"/>
              <a:buChar char="o"/>
            </a:pPr>
            <a:r>
              <a:rPr lang="es-ES" sz="2000" b="1" dirty="0">
                <a:latin typeface="Arial" pitchFamily="34" charset="0"/>
                <a:cs typeface="Arial" pitchFamily="34" charset="0"/>
              </a:rPr>
              <a:t> T1 </a:t>
            </a:r>
            <a:r>
              <a:rPr lang="es-ES" sz="2000" dirty="0">
                <a:latin typeface="Arial" panose="020B0604020202020204" pitchFamily="34" charset="0"/>
                <a:cs typeface="Arial" panose="020B0604020202020204" pitchFamily="34" charset="0"/>
              </a:rPr>
              <a:t>(tiempo que transcurre desde que aparece el estímulo hasta que excita/activa al receptor).</a:t>
            </a:r>
          </a:p>
          <a:p>
            <a:pPr algn="just">
              <a:buFont typeface="Courier New" pitchFamily="49" charset="0"/>
              <a:buChar char="o"/>
            </a:pPr>
            <a:r>
              <a:rPr lang="es-ES" sz="2000" dirty="0">
                <a:latin typeface="Arial" panose="020B0604020202020204" pitchFamily="34" charset="0"/>
                <a:cs typeface="Arial" panose="020B0604020202020204" pitchFamily="34" charset="0"/>
              </a:rPr>
              <a:t> </a:t>
            </a:r>
            <a:r>
              <a:rPr lang="es-ES" sz="2000" b="1" dirty="0">
                <a:latin typeface="Arial" pitchFamily="34" charset="0"/>
                <a:cs typeface="Arial" pitchFamily="34" charset="0"/>
              </a:rPr>
              <a:t>T3 </a:t>
            </a:r>
            <a:r>
              <a:rPr lang="es-ES" sz="2000" dirty="0">
                <a:latin typeface="Arial" panose="020B0604020202020204" pitchFamily="34" charset="0"/>
                <a:cs typeface="Arial" panose="020B0604020202020204" pitchFamily="34" charset="0"/>
              </a:rPr>
              <a:t>(tiempo que transcurre desde que el estímulo llega al sistema nervioso, lo reconoce y da la respuesta en el cerebro).</a:t>
            </a:r>
          </a:p>
          <a:p>
            <a:pPr algn="just">
              <a:buFont typeface="Courier New" pitchFamily="49" charset="0"/>
              <a:buChar char="o"/>
            </a:pPr>
            <a:r>
              <a:rPr lang="es-ES" sz="2000" dirty="0">
                <a:latin typeface="Arial" panose="020B0604020202020204" pitchFamily="34" charset="0"/>
                <a:cs typeface="Arial" panose="020B0604020202020204" pitchFamily="34" charset="0"/>
              </a:rPr>
              <a:t> </a:t>
            </a:r>
            <a:r>
              <a:rPr lang="es-ES" sz="2000" b="1" dirty="0">
                <a:latin typeface="Arial" pitchFamily="34" charset="0"/>
                <a:cs typeface="Arial" pitchFamily="34" charset="0"/>
              </a:rPr>
              <a:t>T5 </a:t>
            </a:r>
            <a:r>
              <a:rPr lang="es-ES" sz="2000" dirty="0">
                <a:latin typeface="Arial" panose="020B0604020202020204" pitchFamily="34" charset="0"/>
                <a:cs typeface="Arial" panose="020B0604020202020204" pitchFamily="34" charset="0"/>
              </a:rPr>
              <a:t>(tiempo de ejecución, por medio de la activación de la placa </a:t>
            </a:r>
            <a:r>
              <a:rPr lang="es-ES" sz="2000" dirty="0" err="1">
                <a:latin typeface="Arial" panose="020B0604020202020204" pitchFamily="34" charset="0"/>
                <a:cs typeface="Arial" panose="020B0604020202020204" pitchFamily="34" charset="0"/>
              </a:rPr>
              <a:t>neuromotriz</a:t>
            </a:r>
            <a:r>
              <a:rPr lang="es-ES" sz="2000" dirty="0">
                <a:latin typeface="Arial" panose="020B0604020202020204" pitchFamily="34" charset="0"/>
                <a:cs typeface="Arial" panose="020B0604020202020204" pitchFamily="34" charset="0"/>
              </a:rPr>
              <a:t> y comienzo del movimiento).</a:t>
            </a:r>
          </a:p>
        </p:txBody>
      </p:sp>
      <p:sp>
        <p:nvSpPr>
          <p:cNvPr id="2" name="2 Subtítulo">
            <a:extLst>
              <a:ext uri="{FF2B5EF4-FFF2-40B4-BE49-F238E27FC236}">
                <a16:creationId xmlns:a16="http://schemas.microsoft.com/office/drawing/2014/main" id="{22D4CED6-F03B-5937-A926-7941E94BDB20}"/>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AGILIDAD Y VELOCIDAD DE REACCIÓN</a:t>
            </a:r>
          </a:p>
          <a:p>
            <a:pPr eaLnBrk="0" fontAlgn="base" hangingPunct="0">
              <a:lnSpc>
                <a:spcPct val="100000"/>
              </a:lnSpc>
              <a:spcBef>
                <a:spcPct val="0"/>
              </a:spcBef>
              <a:spcAft>
                <a:spcPct val="0"/>
              </a:spcAft>
              <a:defRPr/>
            </a:pPr>
            <a:endParaRPr lang="es-ES" b="1" kern="1200" dirty="0">
              <a:solidFill>
                <a:schemeClr val="bg1"/>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1612166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686764" y="1464049"/>
            <a:ext cx="8380071" cy="646331"/>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schemeClr val="tx1"/>
                </a:solidFill>
                <a:effectLst/>
                <a:uLnTx/>
                <a:uFillTx/>
                <a:latin typeface="Arial"/>
                <a:ea typeface="+mn-ea"/>
                <a:cs typeface="+mn-cs"/>
              </a:rPr>
              <a:t>El equilibrio permite mantener la postura corporal con respecto a la gravedad y al medio externo, sin caer, tanto parado como en movimiento.</a:t>
            </a:r>
            <a:endParaRPr kumimoji="0" lang="es-ES" sz="1800" b="0" i="0" u="none" strike="noStrike" kern="1200" cap="none" spc="0" normalizeH="0" baseline="0" noProof="0" dirty="0">
              <a:ln>
                <a:noFill/>
              </a:ln>
              <a:solidFill>
                <a:schemeClr val="tx1"/>
              </a:solidFill>
              <a:effectLst/>
              <a:uLnTx/>
              <a:uFillTx/>
              <a:latin typeface="Times New Roman"/>
              <a:ea typeface="+mn-ea"/>
              <a:cs typeface="+mn-cs"/>
            </a:endParaRPr>
          </a:p>
        </p:txBody>
      </p:sp>
      <p:sp>
        <p:nvSpPr>
          <p:cNvPr id="2" name="2 Subtítulo">
            <a:extLst>
              <a:ext uri="{FF2B5EF4-FFF2-40B4-BE49-F238E27FC236}">
                <a16:creationId xmlns:a16="http://schemas.microsoft.com/office/drawing/2014/main" id="{A9557A9F-8CD3-6584-52D5-D2E16D0E766D}"/>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EQUILIBRIO</a:t>
            </a:r>
          </a:p>
          <a:p>
            <a:pPr eaLnBrk="0" fontAlgn="base" hangingPunct="0">
              <a:lnSpc>
                <a:spcPct val="100000"/>
              </a:lnSpc>
              <a:spcBef>
                <a:spcPct val="0"/>
              </a:spcBef>
              <a:spcAft>
                <a:spcPct val="0"/>
              </a:spcAft>
              <a:defRPr/>
            </a:pPr>
            <a:endParaRPr lang="es-ES" b="1" kern="1200" dirty="0">
              <a:solidFill>
                <a:schemeClr val="bg1"/>
              </a:solidFill>
              <a:latin typeface="Arial Black" panose="020B0A040201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0968C946-9C40-273F-158F-C209B11EE872}"/>
              </a:ext>
            </a:extLst>
          </p:cNvPr>
          <p:cNvPicPr>
            <a:picLocks noChangeAspect="1"/>
          </p:cNvPicPr>
          <p:nvPr/>
        </p:nvPicPr>
        <p:blipFill rotWithShape="1">
          <a:blip r:embed="rId7"/>
          <a:srcRect t="5626" r="1457" b="6510"/>
          <a:stretch/>
        </p:blipFill>
        <p:spPr>
          <a:xfrm>
            <a:off x="2901951" y="2315816"/>
            <a:ext cx="3913412" cy="2579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uadroTexto 5">
            <a:extLst>
              <a:ext uri="{FF2B5EF4-FFF2-40B4-BE49-F238E27FC236}">
                <a16:creationId xmlns:a16="http://schemas.microsoft.com/office/drawing/2014/main" id="{DB762FB1-7EDB-750E-CB12-638DA95C9493}"/>
              </a:ext>
            </a:extLst>
          </p:cNvPr>
          <p:cNvSpPr txBox="1"/>
          <p:nvPr/>
        </p:nvSpPr>
        <p:spPr>
          <a:xfrm>
            <a:off x="686764" y="5099006"/>
            <a:ext cx="8380071" cy="923330"/>
          </a:xfrm>
          <a:prstGeom prst="rect">
            <a:avLst/>
          </a:prstGeom>
          <a:noFill/>
        </p:spPr>
        <p:txBody>
          <a:bodyPr wrap="square" rtlCol="0">
            <a:spAutoFit/>
          </a:bodyPr>
          <a:lstStyle/>
          <a:p>
            <a:pPr lvl="0" algn="just" eaLnBrk="0" fontAlgn="base" hangingPunct="0">
              <a:spcBef>
                <a:spcPct val="0"/>
              </a:spcBef>
              <a:spcAft>
                <a:spcPct val="0"/>
              </a:spcAft>
              <a:defRPr/>
            </a:pPr>
            <a:r>
              <a:rPr lang="es-ES" sz="1800" kern="1200" dirty="0">
                <a:solidFill>
                  <a:prstClr val="black"/>
                </a:solidFill>
                <a:latin typeface="Arial" panose="020B0604020202020204" pitchFamily="34" charset="0"/>
                <a:cs typeface="Arial" panose="020B0604020202020204" pitchFamily="34" charset="0"/>
              </a:rPr>
              <a:t>Con la edad, la pérdida de fuerza en las piernas, el deterioro sensorial y los hábitos posturales hacen que el </a:t>
            </a:r>
            <a:r>
              <a:rPr lang="es-ES" sz="1800" b="1" kern="1200" dirty="0">
                <a:solidFill>
                  <a:prstClr val="black"/>
                </a:solidFill>
                <a:latin typeface="Arial" panose="020B0604020202020204" pitchFamily="34" charset="0"/>
                <a:cs typeface="Arial" panose="020B0604020202020204" pitchFamily="34" charset="0"/>
              </a:rPr>
              <a:t>equilibrio</a:t>
            </a:r>
            <a:r>
              <a:rPr lang="es-ES" sz="1800" kern="1200" dirty="0">
                <a:solidFill>
                  <a:prstClr val="black"/>
                </a:solidFill>
                <a:latin typeface="Arial" panose="020B0604020202020204" pitchFamily="34" charset="0"/>
                <a:cs typeface="Arial" panose="020B0604020202020204" pitchFamily="34" charset="0"/>
              </a:rPr>
              <a:t> dinámico y estático se vean afectados. </a:t>
            </a:r>
          </a:p>
        </p:txBody>
      </p:sp>
    </p:spTree>
    <p:extLst>
      <p:ext uri="{BB962C8B-B14F-4D97-AF65-F5344CB8AC3E}">
        <p14:creationId xmlns:p14="http://schemas.microsoft.com/office/powerpoint/2010/main" val="1240597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1027437" y="2481190"/>
            <a:ext cx="4753337" cy="2308324"/>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schemeClr val="tx1"/>
                </a:solidFill>
                <a:effectLst/>
                <a:uLnTx/>
                <a:uFillTx/>
                <a:latin typeface="Arial"/>
                <a:ea typeface="+mn-ea"/>
                <a:cs typeface="+mn-cs"/>
              </a:rPr>
              <a:t>Se producen </a:t>
            </a:r>
            <a:r>
              <a:rPr kumimoji="0" lang="es-ES" sz="1800" b="1" i="0" u="none" strike="noStrike" kern="1200" cap="none" spc="0" normalizeH="0" baseline="0" noProof="0" dirty="0">
                <a:ln>
                  <a:noFill/>
                </a:ln>
                <a:solidFill>
                  <a:schemeClr val="tx1"/>
                </a:solidFill>
                <a:effectLst/>
                <a:uLnTx/>
                <a:uFillTx/>
                <a:latin typeface="Arial"/>
                <a:ea typeface="+mn-ea"/>
                <a:cs typeface="+mn-cs"/>
              </a:rPr>
              <a:t>cambios en el sistema visual</a:t>
            </a:r>
            <a:r>
              <a:rPr kumimoji="0" lang="es-ES" sz="1800" b="0" i="0" u="none" strike="noStrike" kern="1200" cap="none" spc="0" normalizeH="0" baseline="0" noProof="0" dirty="0">
                <a:ln>
                  <a:noFill/>
                </a:ln>
                <a:solidFill>
                  <a:schemeClr val="tx1"/>
                </a:solidFill>
                <a:effectLst/>
                <a:uLnTx/>
                <a:uFillTx/>
                <a:latin typeface="Arial"/>
                <a:ea typeface="+mn-ea"/>
                <a:cs typeface="+mn-cs"/>
              </a:rPr>
              <a:t> (pérdida de agudeza visual, profundidad de percepción, sensibilidad a los contrastes y reducción del campo visual) que afectan </a:t>
            </a:r>
            <a:r>
              <a:rPr kumimoji="0" lang="es-ES" sz="1800" b="1" i="0" u="none" strike="noStrike" kern="1200" cap="none" spc="0" normalizeH="0" baseline="0" noProof="0" dirty="0">
                <a:ln>
                  <a:noFill/>
                </a:ln>
                <a:solidFill>
                  <a:schemeClr val="tx1"/>
                </a:solidFill>
                <a:effectLst/>
                <a:uLnTx/>
                <a:uFillTx/>
                <a:latin typeface="Arial"/>
                <a:ea typeface="+mn-ea"/>
                <a:cs typeface="+mn-cs"/>
              </a:rPr>
              <a:t>negativamente a la capacidad para percibir con precisión o anticiparse </a:t>
            </a:r>
            <a:r>
              <a:rPr kumimoji="0" lang="es-ES" sz="1800" b="0" i="0" u="none" strike="noStrike" kern="1200" cap="none" spc="0" normalizeH="0" baseline="0" noProof="0" dirty="0">
                <a:ln>
                  <a:noFill/>
                </a:ln>
                <a:solidFill>
                  <a:schemeClr val="tx1"/>
                </a:solidFill>
                <a:effectLst/>
                <a:uLnTx/>
                <a:uFillTx/>
                <a:latin typeface="Arial"/>
                <a:ea typeface="+mn-ea"/>
                <a:cs typeface="+mn-cs"/>
              </a:rPr>
              <a:t>a las condiciones normales del suelo y a la presencia de </a:t>
            </a:r>
            <a:r>
              <a:rPr kumimoji="0" lang="es-ES" sz="1800" b="1" i="0" u="none" strike="noStrike" kern="1200" cap="none" spc="0" normalizeH="0" baseline="0" noProof="0" dirty="0">
                <a:ln>
                  <a:noFill/>
                </a:ln>
                <a:solidFill>
                  <a:schemeClr val="tx1"/>
                </a:solidFill>
                <a:effectLst/>
                <a:uLnTx/>
                <a:uFillTx/>
                <a:latin typeface="Arial"/>
                <a:ea typeface="+mn-ea"/>
                <a:cs typeface="+mn-cs"/>
              </a:rPr>
              <a:t>peligros</a:t>
            </a:r>
            <a:r>
              <a:rPr kumimoji="0" lang="es-ES" sz="1800" b="0" i="0" u="none" strike="noStrike" kern="1200" cap="none" spc="0" normalizeH="0" baseline="0" noProof="0" dirty="0">
                <a:ln>
                  <a:noFill/>
                </a:ln>
                <a:solidFill>
                  <a:schemeClr val="tx1"/>
                </a:solidFill>
                <a:effectLst/>
                <a:uLnTx/>
                <a:uFillTx/>
                <a:latin typeface="Arial"/>
                <a:ea typeface="+mn-ea"/>
                <a:cs typeface="+mn-cs"/>
              </a:rPr>
              <a:t> a su alrededor.</a:t>
            </a:r>
            <a:endParaRPr kumimoji="0" lang="es-ES" sz="1800" b="0" i="0" u="none" strike="noStrike" kern="1200" cap="none" spc="0" normalizeH="0" baseline="0" noProof="0" dirty="0">
              <a:ln>
                <a:noFill/>
              </a:ln>
              <a:solidFill>
                <a:schemeClr val="tx1"/>
              </a:solidFill>
              <a:effectLst/>
              <a:uLnTx/>
              <a:uFillTx/>
              <a:latin typeface="Times New Roman"/>
              <a:ea typeface="+mn-ea"/>
              <a:cs typeface="+mn-cs"/>
            </a:endParaRPr>
          </a:p>
        </p:txBody>
      </p:sp>
      <p:sp>
        <p:nvSpPr>
          <p:cNvPr id="2" name="2 Subtítulo">
            <a:extLst>
              <a:ext uri="{FF2B5EF4-FFF2-40B4-BE49-F238E27FC236}">
                <a16:creationId xmlns:a16="http://schemas.microsoft.com/office/drawing/2014/main" id="{A9557A9F-8CD3-6584-52D5-D2E16D0E766D}"/>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EQUILIBRIO</a:t>
            </a:r>
          </a:p>
          <a:p>
            <a:pPr eaLnBrk="0" fontAlgn="base" hangingPunct="0">
              <a:lnSpc>
                <a:spcPct val="100000"/>
              </a:lnSpc>
              <a:spcBef>
                <a:spcPct val="0"/>
              </a:spcBef>
              <a:spcAft>
                <a:spcPct val="0"/>
              </a:spcAft>
              <a:defRPr/>
            </a:pPr>
            <a:endParaRPr lang="es-ES" b="1" kern="1200" dirty="0">
              <a:solidFill>
                <a:schemeClr val="bg1"/>
              </a:solidFill>
              <a:latin typeface="Arial Black" panose="020B0A040201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D3550839-C22F-ABFE-BAD3-D3D5A0DF25C9}"/>
              </a:ext>
            </a:extLst>
          </p:cNvPr>
          <p:cNvPicPr>
            <a:picLocks noChangeAspect="1"/>
          </p:cNvPicPr>
          <p:nvPr/>
        </p:nvPicPr>
        <p:blipFill rotWithShape="1">
          <a:blip r:embed="rId7"/>
          <a:srcRect t="8063" b="5396"/>
          <a:stretch/>
        </p:blipFill>
        <p:spPr>
          <a:xfrm>
            <a:off x="6213418" y="1575959"/>
            <a:ext cx="2479169" cy="41187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48953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929466" y="1856157"/>
            <a:ext cx="4753337" cy="3693319"/>
          </a:xfrm>
          <a:prstGeom prst="rect">
            <a:avLst/>
          </a:prstGeom>
          <a:noFill/>
        </p:spPr>
        <p:txBody>
          <a:bodyPr wrap="square" rtlCol="0">
            <a:spAutoFit/>
          </a:bodyPr>
          <a:lstStyle/>
          <a:p>
            <a:pPr lvl="0" algn="just" eaLnBrk="0" fontAlgn="base" hangingPunct="0">
              <a:spcBef>
                <a:spcPct val="0"/>
              </a:spcBef>
              <a:spcAft>
                <a:spcPct val="0"/>
              </a:spcAft>
              <a:defRPr/>
            </a:pPr>
            <a:r>
              <a:rPr lang="es-ES" sz="1800" kern="1200" dirty="0">
                <a:solidFill>
                  <a:schemeClr val="tx1"/>
                </a:solidFill>
                <a:latin typeface="Arial" pitchFamily="34" charset="0"/>
                <a:cs typeface="Arial" pitchFamily="34" charset="0"/>
              </a:rPr>
              <a:t>El envejecimiento también afecta al sistema somatosensorial (información sobre la localización espacial y el movimiento del cuerpo), provocando una reducción de la capacidad para percibir con calidad el contacto entre los pies y el suelo.</a:t>
            </a:r>
          </a:p>
          <a:p>
            <a:pPr lvl="0" algn="just" eaLnBrk="0" fontAlgn="base" hangingPunct="0">
              <a:spcBef>
                <a:spcPct val="0"/>
              </a:spcBef>
              <a:spcAft>
                <a:spcPct val="0"/>
              </a:spcAft>
              <a:defRPr/>
            </a:pPr>
            <a:endParaRPr lang="es-ES" sz="1800" kern="1200" dirty="0">
              <a:solidFill>
                <a:schemeClr val="tx1"/>
              </a:solidFill>
              <a:latin typeface="Arial" pitchFamily="34" charset="0"/>
              <a:cs typeface="Arial" pitchFamily="34" charset="0"/>
            </a:endParaRPr>
          </a:p>
          <a:p>
            <a:pPr algn="just" eaLnBrk="0" fontAlgn="base" hangingPunct="0">
              <a:spcBef>
                <a:spcPct val="0"/>
              </a:spcBef>
              <a:spcAft>
                <a:spcPct val="0"/>
              </a:spcAft>
              <a:defRPr/>
            </a:pPr>
            <a:r>
              <a:rPr lang="es-ES" sz="1800" kern="1200" dirty="0">
                <a:solidFill>
                  <a:schemeClr val="tx1"/>
                </a:solidFill>
                <a:latin typeface="Arial" pitchFamily="34" charset="0"/>
                <a:cs typeface="Arial" pitchFamily="34" charset="0"/>
              </a:rPr>
              <a:t>Respecto al sistema vestibular, se inicia una reducción gradual de los cilios sensoriales que actúan de sensores biológicos del movimiento de la cabeza y nos ayudan a alinear el cuerpo frente a la fuerza de gravedad.</a:t>
            </a:r>
          </a:p>
        </p:txBody>
      </p:sp>
      <p:sp>
        <p:nvSpPr>
          <p:cNvPr id="2" name="2 Subtítulo">
            <a:extLst>
              <a:ext uri="{FF2B5EF4-FFF2-40B4-BE49-F238E27FC236}">
                <a16:creationId xmlns:a16="http://schemas.microsoft.com/office/drawing/2014/main" id="{A9557A9F-8CD3-6584-52D5-D2E16D0E766D}"/>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EQUILIBRIO</a:t>
            </a:r>
          </a:p>
          <a:p>
            <a:pPr eaLnBrk="0" fontAlgn="base" hangingPunct="0">
              <a:lnSpc>
                <a:spcPct val="100000"/>
              </a:lnSpc>
              <a:spcBef>
                <a:spcPct val="0"/>
              </a:spcBef>
              <a:spcAft>
                <a:spcPct val="0"/>
              </a:spcAft>
              <a:defRPr/>
            </a:pPr>
            <a:endParaRPr lang="es-ES" b="1" kern="1200" dirty="0">
              <a:solidFill>
                <a:schemeClr val="bg1"/>
              </a:solidFill>
              <a:latin typeface="Arial Black" panose="020B0A040201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C6D29C14-88DB-1791-6FA4-8C1C6D2C4C1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15032" y="2481190"/>
            <a:ext cx="3230655" cy="21139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9151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817186" y="1833007"/>
            <a:ext cx="8119227" cy="1200329"/>
          </a:xfrm>
          <a:prstGeom prst="rect">
            <a:avLst/>
          </a:prstGeom>
          <a:noFill/>
        </p:spPr>
        <p:txBody>
          <a:bodyPr wrap="square" rtlCol="0">
            <a:spAutoFit/>
          </a:bodyPr>
          <a:lstStyle/>
          <a:p>
            <a:pPr lvl="0" algn="just" eaLnBrk="0" fontAlgn="base" hangingPunct="0">
              <a:spcBef>
                <a:spcPct val="0"/>
              </a:spcBef>
              <a:spcAft>
                <a:spcPct val="0"/>
              </a:spcAft>
              <a:defRPr/>
            </a:pPr>
            <a:r>
              <a:rPr lang="es-ES" sz="1800" kern="1200" dirty="0">
                <a:solidFill>
                  <a:schemeClr val="tx1"/>
                </a:solidFill>
                <a:latin typeface="Arial" panose="020B0604020202020204" pitchFamily="34" charset="0"/>
                <a:cs typeface="Arial" panose="020B0604020202020204" pitchFamily="34" charset="0"/>
              </a:rPr>
              <a:t>Todo ello, junto a una menor movilidad en MMII, cortedad </a:t>
            </a:r>
            <a:r>
              <a:rPr lang="es-ES" sz="1800" kern="1200" dirty="0" err="1">
                <a:solidFill>
                  <a:schemeClr val="tx1"/>
                </a:solidFill>
                <a:latin typeface="Arial" panose="020B0604020202020204" pitchFamily="34" charset="0"/>
                <a:cs typeface="Arial" panose="020B0604020202020204" pitchFamily="34" charset="0"/>
              </a:rPr>
              <a:t>isquiosural</a:t>
            </a:r>
            <a:r>
              <a:rPr lang="es-ES" sz="1800" kern="1200" dirty="0">
                <a:solidFill>
                  <a:schemeClr val="tx1"/>
                </a:solidFill>
                <a:latin typeface="Arial" panose="020B0604020202020204" pitchFamily="34" charset="0"/>
                <a:cs typeface="Arial" panose="020B0604020202020204" pitchFamily="34" charset="0"/>
              </a:rPr>
              <a:t>, mayor rigidez articular, atrofia muscular, etc. provoca que las caídas sean habituales en los mayores y con frecuencia den lugar a lesiones, fracturas óseas y traumas psicológicos.</a:t>
            </a:r>
          </a:p>
        </p:txBody>
      </p:sp>
      <p:sp>
        <p:nvSpPr>
          <p:cNvPr id="2" name="2 Subtítulo">
            <a:extLst>
              <a:ext uri="{FF2B5EF4-FFF2-40B4-BE49-F238E27FC236}">
                <a16:creationId xmlns:a16="http://schemas.microsoft.com/office/drawing/2014/main" id="{A9557A9F-8CD3-6584-52D5-D2E16D0E766D}"/>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EQUILIBRIO</a:t>
            </a:r>
          </a:p>
          <a:p>
            <a:pPr eaLnBrk="0" fontAlgn="base" hangingPunct="0">
              <a:lnSpc>
                <a:spcPct val="100000"/>
              </a:lnSpc>
              <a:spcBef>
                <a:spcPct val="0"/>
              </a:spcBef>
              <a:spcAft>
                <a:spcPct val="0"/>
              </a:spcAft>
              <a:defRPr/>
            </a:pPr>
            <a:endParaRPr lang="es-ES" b="1" kern="1200" dirty="0">
              <a:solidFill>
                <a:schemeClr val="bg1"/>
              </a:solidFill>
              <a:latin typeface="Arial Black" panose="020B0A04020102020204" pitchFamily="34" charset="0"/>
              <a:cs typeface="Arial" panose="020B0604020202020204" pitchFamily="34" charset="0"/>
            </a:endParaRPr>
          </a:p>
        </p:txBody>
      </p:sp>
      <p:pic>
        <p:nvPicPr>
          <p:cNvPr id="6" name="Imagen 2">
            <a:extLst>
              <a:ext uri="{FF2B5EF4-FFF2-40B4-BE49-F238E27FC236}">
                <a16:creationId xmlns:a16="http://schemas.microsoft.com/office/drawing/2014/main" id="{413A6D94-C421-2493-56D8-A7E2664F4E7C}"/>
              </a:ext>
            </a:extLst>
          </p:cNvPr>
          <p:cNvPicPr>
            <a:picLocks noChangeAspect="1"/>
          </p:cNvPicPr>
          <p:nvPr/>
        </p:nvPicPr>
        <p:blipFill>
          <a:blip r:embed="rId7" cstate="print"/>
          <a:stretch>
            <a:fillRect/>
          </a:stretch>
        </p:blipFill>
        <p:spPr>
          <a:xfrm>
            <a:off x="5367529" y="3428998"/>
            <a:ext cx="3376025" cy="21285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n 1">
            <a:extLst>
              <a:ext uri="{FF2B5EF4-FFF2-40B4-BE49-F238E27FC236}">
                <a16:creationId xmlns:a16="http://schemas.microsoft.com/office/drawing/2014/main" id="{C673A60E-ED3F-66C5-66EC-9F6F11D40270}"/>
              </a:ext>
            </a:extLst>
          </p:cNvPr>
          <p:cNvPicPr>
            <a:picLocks noChangeAspect="1"/>
          </p:cNvPicPr>
          <p:nvPr/>
        </p:nvPicPr>
        <p:blipFill>
          <a:blip r:embed="rId8" cstate="print"/>
          <a:stretch>
            <a:fillRect/>
          </a:stretch>
        </p:blipFill>
        <p:spPr>
          <a:xfrm>
            <a:off x="882054" y="3428998"/>
            <a:ext cx="4056521" cy="21285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52063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799043" y="1525786"/>
            <a:ext cx="8119227" cy="1200329"/>
          </a:xfrm>
          <a:prstGeom prst="rect">
            <a:avLst/>
          </a:prstGeom>
          <a:noFill/>
        </p:spPr>
        <p:txBody>
          <a:bodyPr wrap="square" rtlCol="0">
            <a:spAutoFit/>
          </a:bodyPr>
          <a:lstStyle/>
          <a:p>
            <a:pPr lvl="0" algn="just" eaLnBrk="0" fontAlgn="base" hangingPunct="0">
              <a:spcBef>
                <a:spcPct val="0"/>
              </a:spcBef>
              <a:spcAft>
                <a:spcPct val="0"/>
              </a:spcAft>
              <a:defRPr/>
            </a:pPr>
            <a:r>
              <a:rPr lang="es-ES" sz="1800" kern="1200" dirty="0">
                <a:solidFill>
                  <a:schemeClr val="tx1"/>
                </a:solidFill>
                <a:latin typeface="Arial" panose="020B0604020202020204" pitchFamily="34" charset="0"/>
                <a:cs typeface="Arial" panose="020B0604020202020204" pitchFamily="34" charset="0"/>
              </a:rPr>
              <a:t>Empezar con ejercicios en sedestación, pasar después a bipedestación y a tareas en movimiento. </a:t>
            </a:r>
          </a:p>
          <a:p>
            <a:pPr lvl="0" algn="just" eaLnBrk="0" fontAlgn="base" hangingPunct="0">
              <a:spcBef>
                <a:spcPct val="0"/>
              </a:spcBef>
              <a:spcAft>
                <a:spcPct val="0"/>
              </a:spcAft>
              <a:defRPr/>
            </a:pPr>
            <a:r>
              <a:rPr lang="es-ES" sz="1800" kern="1200" dirty="0">
                <a:solidFill>
                  <a:schemeClr val="tx1"/>
                </a:solidFill>
                <a:latin typeface="Arial" panose="020B0604020202020204" pitchFamily="34" charset="0"/>
                <a:cs typeface="Arial" panose="020B0604020202020204" pitchFamily="34" charset="0"/>
              </a:rPr>
              <a:t>Altera el nivel de dificultad progresiva de la superficie de sedestación (silla con respaldo, silla sin respaldo, pelota grande, ...).</a:t>
            </a:r>
          </a:p>
        </p:txBody>
      </p:sp>
      <p:sp>
        <p:nvSpPr>
          <p:cNvPr id="2" name="2 Subtítulo">
            <a:extLst>
              <a:ext uri="{FF2B5EF4-FFF2-40B4-BE49-F238E27FC236}">
                <a16:creationId xmlns:a16="http://schemas.microsoft.com/office/drawing/2014/main" id="{A9557A9F-8CD3-6584-52D5-D2E16D0E766D}"/>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EQUILIBRIO</a:t>
            </a:r>
          </a:p>
          <a:p>
            <a:pPr eaLnBrk="0" fontAlgn="base" hangingPunct="0">
              <a:lnSpc>
                <a:spcPct val="100000"/>
              </a:lnSpc>
              <a:spcBef>
                <a:spcPct val="0"/>
              </a:spcBef>
              <a:spcAft>
                <a:spcPct val="0"/>
              </a:spcAft>
              <a:defRPr/>
            </a:pPr>
            <a:endParaRPr lang="es-ES" b="1" kern="1200" dirty="0">
              <a:solidFill>
                <a:schemeClr val="bg1"/>
              </a:solidFill>
              <a:latin typeface="Arial Black" panose="020B0A04020102020204" pitchFamily="34" charset="0"/>
              <a:cs typeface="Arial" panose="020B0604020202020204" pitchFamily="34" charset="0"/>
            </a:endParaRPr>
          </a:p>
        </p:txBody>
      </p:sp>
      <p:pic>
        <p:nvPicPr>
          <p:cNvPr id="9" name="Imagen 4">
            <a:extLst>
              <a:ext uri="{FF2B5EF4-FFF2-40B4-BE49-F238E27FC236}">
                <a16:creationId xmlns:a16="http://schemas.microsoft.com/office/drawing/2014/main" id="{B97BDFE3-B6E2-8E00-B74E-8648576A8250}"/>
              </a:ext>
            </a:extLst>
          </p:cNvPr>
          <p:cNvPicPr>
            <a:picLocks noChangeAspect="1"/>
          </p:cNvPicPr>
          <p:nvPr/>
        </p:nvPicPr>
        <p:blipFill>
          <a:blip r:embed="rId7" cstate="print"/>
          <a:srcRect b="16512"/>
          <a:stretch>
            <a:fillRect/>
          </a:stretch>
        </p:blipFill>
        <p:spPr>
          <a:xfrm>
            <a:off x="1004342" y="2929313"/>
            <a:ext cx="7744915" cy="2892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7386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532825" y="1491061"/>
            <a:ext cx="4915541" cy="4524315"/>
          </a:xfrm>
          <a:prstGeom prst="rect">
            <a:avLst/>
          </a:prstGeom>
          <a:noFill/>
        </p:spPr>
        <p:txBody>
          <a:bodyPr wrap="square" rtlCol="0">
            <a:spAutoFit/>
          </a:bodyPr>
          <a:lstStyle/>
          <a:p>
            <a:pPr lvl="0" algn="just" eaLnBrk="0" fontAlgn="base" hangingPunct="0">
              <a:spcBef>
                <a:spcPct val="0"/>
              </a:spcBef>
              <a:spcAft>
                <a:spcPct val="0"/>
              </a:spcAft>
              <a:defRPr/>
            </a:pPr>
            <a:r>
              <a:rPr lang="es-ES" sz="1800" b="1" kern="1200" dirty="0">
                <a:solidFill>
                  <a:schemeClr val="tx1"/>
                </a:solidFill>
                <a:latin typeface="Arial" panose="020B0604020202020204" pitchFamily="34" charset="0"/>
                <a:cs typeface="Arial" panose="020B0604020202020204" pitchFamily="34" charset="0"/>
              </a:rPr>
              <a:t>EN BIPEDESTACIÓN:</a:t>
            </a:r>
          </a:p>
          <a:p>
            <a:pPr lvl="0" algn="just" eaLnBrk="0" fontAlgn="base" hangingPunct="0">
              <a:spcBef>
                <a:spcPct val="0"/>
              </a:spcBef>
              <a:spcAft>
                <a:spcPct val="0"/>
              </a:spcAft>
              <a:defRPr/>
            </a:pPr>
            <a:endParaRPr lang="es-ES" sz="1800" kern="1200" dirty="0">
              <a:solidFill>
                <a:schemeClr val="tx1"/>
              </a:solidFill>
              <a:latin typeface="Arial" panose="020B0604020202020204" pitchFamily="34" charset="0"/>
              <a:cs typeface="Arial" panose="020B0604020202020204" pitchFamily="34" charset="0"/>
            </a:endParaRPr>
          </a:p>
          <a:p>
            <a:pPr algn="just" eaLnBrk="0" fontAlgn="base" hangingPunct="0">
              <a:spcBef>
                <a:spcPct val="0"/>
              </a:spcBef>
              <a:spcAft>
                <a:spcPct val="0"/>
              </a:spcAft>
              <a:defRPr/>
            </a:pPr>
            <a:r>
              <a:rPr lang="es-ES" sz="1800" kern="1200" dirty="0">
                <a:solidFill>
                  <a:schemeClr val="tx1"/>
                </a:solidFill>
                <a:latin typeface="Arial" panose="020B0604020202020204" pitchFamily="34" charset="0"/>
                <a:cs typeface="Arial" panose="020B0604020202020204" pitchFamily="34" charset="0"/>
              </a:rPr>
              <a:t>Equilibrio con alteración de la base de sustentación (pies juntos, monopedestación). </a:t>
            </a:r>
          </a:p>
          <a:p>
            <a:pPr algn="just" eaLnBrk="0" fontAlgn="base" hangingPunct="0">
              <a:spcBef>
                <a:spcPct val="0"/>
              </a:spcBef>
              <a:spcAft>
                <a:spcPct val="0"/>
              </a:spcAft>
              <a:defRPr/>
            </a:pPr>
            <a:endParaRPr lang="es-ES" sz="1800" kern="1200" dirty="0">
              <a:solidFill>
                <a:schemeClr val="tx1"/>
              </a:solidFill>
              <a:latin typeface="Arial" panose="020B0604020202020204" pitchFamily="34" charset="0"/>
              <a:cs typeface="Arial" panose="020B0604020202020204" pitchFamily="34" charset="0"/>
            </a:endParaRPr>
          </a:p>
          <a:p>
            <a:pPr algn="just" eaLnBrk="0" fontAlgn="base" hangingPunct="0">
              <a:spcBef>
                <a:spcPct val="0"/>
              </a:spcBef>
              <a:spcAft>
                <a:spcPct val="0"/>
              </a:spcAft>
              <a:defRPr/>
            </a:pPr>
            <a:r>
              <a:rPr lang="es-ES" sz="1800" kern="1200" dirty="0">
                <a:solidFill>
                  <a:schemeClr val="tx1"/>
                </a:solidFill>
                <a:latin typeface="Arial" panose="020B0604020202020204" pitchFamily="34" charset="0"/>
                <a:cs typeface="Arial" panose="020B0604020202020204" pitchFamily="34" charset="0"/>
              </a:rPr>
              <a:t>Repetir con los ojos cerrados (con y sin ayuda).</a:t>
            </a:r>
          </a:p>
          <a:p>
            <a:pPr algn="just" eaLnBrk="0" fontAlgn="base" hangingPunct="0">
              <a:spcBef>
                <a:spcPct val="0"/>
              </a:spcBef>
              <a:spcAft>
                <a:spcPct val="0"/>
              </a:spcAft>
              <a:defRPr/>
            </a:pPr>
            <a:endParaRPr lang="es-ES" sz="1800" kern="1200" dirty="0">
              <a:solidFill>
                <a:schemeClr val="tx1"/>
              </a:solidFill>
              <a:latin typeface="Arial" panose="020B0604020202020204" pitchFamily="34" charset="0"/>
              <a:cs typeface="Arial" panose="020B0604020202020204" pitchFamily="34" charset="0"/>
            </a:endParaRPr>
          </a:p>
          <a:p>
            <a:pPr lvl="0" algn="just" eaLnBrk="0" fontAlgn="base" hangingPunct="0">
              <a:spcBef>
                <a:spcPct val="0"/>
              </a:spcBef>
              <a:spcAft>
                <a:spcPct val="0"/>
              </a:spcAft>
              <a:defRPr/>
            </a:pPr>
            <a:r>
              <a:rPr lang="es-ES" sz="1800" kern="1200" dirty="0">
                <a:solidFill>
                  <a:schemeClr val="tx1"/>
                </a:solidFill>
                <a:latin typeface="Arial" panose="020B0604020202020204" pitchFamily="34" charset="0"/>
                <a:cs typeface="Arial" panose="020B0604020202020204" pitchFamily="34" charset="0"/>
              </a:rPr>
              <a:t>Subir y bajar con seguridad una superficie mientras se realiza una tarea cognitiva (escalón, step)</a:t>
            </a:r>
          </a:p>
          <a:p>
            <a:pPr lvl="0" algn="just" eaLnBrk="0" fontAlgn="base" hangingPunct="0">
              <a:spcBef>
                <a:spcPct val="0"/>
              </a:spcBef>
              <a:spcAft>
                <a:spcPct val="0"/>
              </a:spcAft>
              <a:defRPr/>
            </a:pPr>
            <a:endParaRPr lang="es-ES" sz="1800" kern="1200" dirty="0">
              <a:solidFill>
                <a:schemeClr val="tx1"/>
              </a:solidFill>
              <a:latin typeface="Arial" panose="020B0604020202020204" pitchFamily="34" charset="0"/>
              <a:cs typeface="Arial" panose="020B0604020202020204" pitchFamily="34" charset="0"/>
            </a:endParaRPr>
          </a:p>
          <a:p>
            <a:pPr algn="just" eaLnBrk="0" fontAlgn="base" hangingPunct="0">
              <a:spcBef>
                <a:spcPct val="0"/>
              </a:spcBef>
              <a:spcAft>
                <a:spcPct val="0"/>
              </a:spcAft>
              <a:defRPr/>
            </a:pPr>
            <a:r>
              <a:rPr lang="es-ES" sz="1800" kern="1200" dirty="0">
                <a:solidFill>
                  <a:schemeClr val="tx1"/>
                </a:solidFill>
                <a:latin typeface="Arial" panose="020B0604020202020204" pitchFamily="34" charset="0"/>
                <a:cs typeface="Arial" panose="020B0604020202020204" pitchFamily="34" charset="0"/>
              </a:rPr>
              <a:t>Alejar y acercar un objeto con un pie mientras está apoyado con el otro.</a:t>
            </a:r>
          </a:p>
          <a:p>
            <a:pPr algn="just" eaLnBrk="0" fontAlgn="base" hangingPunct="0">
              <a:spcBef>
                <a:spcPct val="0"/>
              </a:spcBef>
              <a:spcAft>
                <a:spcPct val="0"/>
              </a:spcAft>
              <a:defRPr/>
            </a:pPr>
            <a:endParaRPr lang="es-ES" sz="1800" kern="1200" dirty="0">
              <a:solidFill>
                <a:schemeClr val="tx1"/>
              </a:solidFill>
              <a:latin typeface="Arial" panose="020B0604020202020204" pitchFamily="34" charset="0"/>
              <a:cs typeface="Arial" panose="020B0604020202020204" pitchFamily="34" charset="0"/>
            </a:endParaRPr>
          </a:p>
          <a:p>
            <a:pPr lvl="0" algn="just" eaLnBrk="0" fontAlgn="base" hangingPunct="0">
              <a:spcBef>
                <a:spcPct val="0"/>
              </a:spcBef>
              <a:spcAft>
                <a:spcPct val="0"/>
              </a:spcAft>
              <a:defRPr/>
            </a:pPr>
            <a:r>
              <a:rPr lang="es-ES" sz="1800" kern="1200" dirty="0">
                <a:solidFill>
                  <a:schemeClr val="tx1"/>
                </a:solidFill>
                <a:latin typeface="Arial" panose="020B0604020202020204" pitchFamily="34" charset="0"/>
                <a:cs typeface="Arial" panose="020B0604020202020204" pitchFamily="34" charset="0"/>
              </a:rPr>
              <a:t>Desplazamientos multidireccionales.</a:t>
            </a:r>
          </a:p>
        </p:txBody>
      </p:sp>
      <p:sp>
        <p:nvSpPr>
          <p:cNvPr id="2" name="2 Subtítulo">
            <a:extLst>
              <a:ext uri="{FF2B5EF4-FFF2-40B4-BE49-F238E27FC236}">
                <a16:creationId xmlns:a16="http://schemas.microsoft.com/office/drawing/2014/main" id="{A9557A9F-8CD3-6584-52D5-D2E16D0E766D}"/>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EQUILIBRIO</a:t>
            </a:r>
          </a:p>
          <a:p>
            <a:pPr eaLnBrk="0" fontAlgn="base" hangingPunct="0">
              <a:lnSpc>
                <a:spcPct val="100000"/>
              </a:lnSpc>
              <a:spcBef>
                <a:spcPct val="0"/>
              </a:spcBef>
              <a:spcAft>
                <a:spcPct val="0"/>
              </a:spcAft>
              <a:defRPr/>
            </a:pPr>
            <a:endParaRPr lang="es-ES" b="1" kern="1200" dirty="0">
              <a:solidFill>
                <a:schemeClr val="bg1"/>
              </a:solidFill>
              <a:latin typeface="Arial Black" panose="020B0A040201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B4D19742-EAFA-ED67-C757-F75F09B11A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80595" y="2385363"/>
            <a:ext cx="3475685" cy="2743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8734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2 Rectángulo">
            <a:extLst>
              <a:ext uri="{FF2B5EF4-FFF2-40B4-BE49-F238E27FC236}">
                <a16:creationId xmlns:a16="http://schemas.microsoft.com/office/drawing/2014/main" id="{9CA78904-E2C3-8DB1-2EA9-4F4F92B9E92F}"/>
              </a:ext>
            </a:extLst>
          </p:cNvPr>
          <p:cNvSpPr/>
          <p:nvPr/>
        </p:nvSpPr>
        <p:spPr>
          <a:xfrm>
            <a:off x="586213" y="869448"/>
            <a:ext cx="8544890" cy="2893100"/>
          </a:xfrm>
          <a:prstGeom prst="rect">
            <a:avLst/>
          </a:prstGeom>
        </p:spPr>
        <p:txBody>
          <a:bodyPr wrap="square">
            <a:spAutoFit/>
          </a:bodyPr>
          <a:lstStyle/>
          <a:p>
            <a:pPr lvl="0" algn="ctr" eaLnBrk="0" fontAlgn="base" hangingPunct="0">
              <a:spcBef>
                <a:spcPct val="0"/>
              </a:spcBef>
              <a:spcAft>
                <a:spcPct val="0"/>
              </a:spcAft>
              <a:defRPr/>
            </a:pPr>
            <a:r>
              <a:rPr lang="es-ES" sz="2000" kern="1200" dirty="0">
                <a:solidFill>
                  <a:schemeClr val="bg1"/>
                </a:solidFill>
                <a:latin typeface="Arial Black" panose="020B0A04020102020204" pitchFamily="34" charset="0"/>
                <a:cs typeface="Arial" pitchFamily="34" charset="0"/>
              </a:rPr>
              <a:t>¡IMPORTANTE!</a:t>
            </a:r>
          </a:p>
          <a:p>
            <a:pPr lvl="0" algn="ctr" eaLnBrk="0" fontAlgn="base" hangingPunct="0">
              <a:spcBef>
                <a:spcPct val="0"/>
              </a:spcBef>
              <a:spcAft>
                <a:spcPct val="0"/>
              </a:spcAft>
              <a:defRPr/>
            </a:pPr>
            <a:endParaRPr lang="es-ES" sz="2100" kern="1200" dirty="0">
              <a:solidFill>
                <a:schemeClr val="tx1"/>
              </a:solidFill>
              <a:latin typeface="Arial" pitchFamily="34" charset="0"/>
              <a:cs typeface="Arial" pitchFamily="34" charset="0"/>
            </a:endParaRPr>
          </a:p>
          <a:p>
            <a:pPr marL="342900" lvl="0" indent="-342900" algn="just" eaLnBrk="0" fontAlgn="base" hangingPunct="0">
              <a:spcBef>
                <a:spcPct val="0"/>
              </a:spcBef>
              <a:spcAft>
                <a:spcPct val="0"/>
              </a:spcAft>
              <a:buFont typeface="Arial" pitchFamily="34" charset="0"/>
              <a:buChar char="•"/>
              <a:defRPr/>
            </a:pPr>
            <a:r>
              <a:rPr lang="es-ES" sz="2000" kern="1200" dirty="0">
                <a:solidFill>
                  <a:schemeClr val="tx1"/>
                </a:solidFill>
              </a:rPr>
              <a:t>No realizar ejercicios con ojos cerrados si no puede realizar la tarea con seguridad con los ojos abiertos.</a:t>
            </a:r>
          </a:p>
          <a:p>
            <a:pPr marL="342900" lvl="0" indent="-342900" algn="just" eaLnBrk="0" fontAlgn="base" hangingPunct="0">
              <a:spcBef>
                <a:spcPct val="0"/>
              </a:spcBef>
              <a:spcAft>
                <a:spcPct val="0"/>
              </a:spcAft>
              <a:buFont typeface="Arial" pitchFamily="34" charset="0"/>
              <a:buChar char="•"/>
              <a:defRPr/>
            </a:pPr>
            <a:endParaRPr lang="es-ES" sz="2000" kern="1200" dirty="0">
              <a:solidFill>
                <a:schemeClr val="tx1"/>
              </a:solidFill>
            </a:endParaRPr>
          </a:p>
          <a:p>
            <a:pPr marL="342900" lvl="0" indent="-342900" algn="just" eaLnBrk="0" fontAlgn="base" hangingPunct="0">
              <a:spcBef>
                <a:spcPct val="0"/>
              </a:spcBef>
              <a:spcAft>
                <a:spcPct val="0"/>
              </a:spcAft>
              <a:buFont typeface="Arial" pitchFamily="34" charset="0"/>
              <a:buChar char="•"/>
              <a:defRPr/>
            </a:pPr>
            <a:r>
              <a:rPr lang="es-ES" sz="2000" kern="1200" dirty="0">
                <a:solidFill>
                  <a:schemeClr val="tx1"/>
                </a:solidFill>
              </a:rPr>
              <a:t>Pide a los alumnos que abran los ojos de inmediato si sienten que están a punto de perder el equilibrio.</a:t>
            </a:r>
          </a:p>
          <a:p>
            <a:pPr marL="342900" lvl="0" indent="-342900" algn="just" eaLnBrk="0" fontAlgn="base" hangingPunct="0">
              <a:spcBef>
                <a:spcPct val="0"/>
              </a:spcBef>
              <a:spcAft>
                <a:spcPct val="0"/>
              </a:spcAft>
              <a:buFont typeface="Arial" pitchFamily="34" charset="0"/>
              <a:buChar char="•"/>
              <a:defRPr/>
            </a:pPr>
            <a:endParaRPr lang="es-ES" sz="2000" kern="1200" dirty="0">
              <a:solidFill>
                <a:schemeClr val="tx1"/>
              </a:solidFill>
            </a:endParaRPr>
          </a:p>
          <a:p>
            <a:pPr marL="342900" lvl="0" indent="-342900" algn="just" eaLnBrk="0" fontAlgn="base" hangingPunct="0">
              <a:spcBef>
                <a:spcPct val="0"/>
              </a:spcBef>
              <a:spcAft>
                <a:spcPct val="0"/>
              </a:spcAft>
              <a:buFont typeface="Arial" pitchFamily="34" charset="0"/>
              <a:buChar char="•"/>
              <a:defRPr/>
            </a:pPr>
            <a:r>
              <a:rPr lang="es-ES" sz="2000" kern="1200" dirty="0">
                <a:solidFill>
                  <a:schemeClr val="tx1"/>
                </a:solidFill>
              </a:rPr>
              <a:t>Enseña a los participantes a evitar agarrase a otros si pierden estabilidad.</a:t>
            </a:r>
            <a:endParaRPr lang="es-ES" sz="2100" kern="1200" dirty="0">
              <a:solidFill>
                <a:schemeClr val="tx1"/>
              </a:solidFill>
              <a:latin typeface="Arial" pitchFamily="34" charset="0"/>
              <a:cs typeface="Arial" pitchFamily="34" charset="0"/>
            </a:endParaRPr>
          </a:p>
        </p:txBody>
      </p:sp>
      <p:pic>
        <p:nvPicPr>
          <p:cNvPr id="4" name="Picture 5">
            <a:extLst>
              <a:ext uri="{FF2B5EF4-FFF2-40B4-BE49-F238E27FC236}">
                <a16:creationId xmlns:a16="http://schemas.microsoft.com/office/drawing/2014/main" id="{BA8CEF4C-404F-5264-7EFC-64F18BB2AA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54029" y="3884723"/>
            <a:ext cx="3609258" cy="22302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7762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2 Subtítulo">
            <a:extLst>
              <a:ext uri="{FF2B5EF4-FFF2-40B4-BE49-F238E27FC236}">
                <a16:creationId xmlns:a16="http://schemas.microsoft.com/office/drawing/2014/main" id="{A9557A9F-8CD3-6584-52D5-D2E16D0E766D}"/>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EQUILIBRIO</a:t>
            </a:r>
          </a:p>
          <a:p>
            <a:pPr eaLnBrk="0" fontAlgn="base" hangingPunct="0">
              <a:lnSpc>
                <a:spcPct val="100000"/>
              </a:lnSpc>
              <a:spcBef>
                <a:spcPct val="0"/>
              </a:spcBef>
              <a:spcAft>
                <a:spcPct val="0"/>
              </a:spcAft>
              <a:defRPr/>
            </a:pPr>
            <a:endParaRPr lang="es-ES" b="1" kern="1200" dirty="0">
              <a:solidFill>
                <a:schemeClr val="bg1"/>
              </a:solidFill>
              <a:latin typeface="Arial Black" panose="020B0A04020102020204" pitchFamily="34" charset="0"/>
              <a:cs typeface="Arial" panose="020B0604020202020204" pitchFamily="34" charset="0"/>
            </a:endParaRPr>
          </a:p>
        </p:txBody>
      </p:sp>
      <p:pic>
        <p:nvPicPr>
          <p:cNvPr id="6" name="Picture 2">
            <a:extLst>
              <a:ext uri="{FF2B5EF4-FFF2-40B4-BE49-F238E27FC236}">
                <a16:creationId xmlns:a16="http://schemas.microsoft.com/office/drawing/2014/main" id="{32A3A8A2-0A0D-B896-5D0D-ABECB7B308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8851" y="1863524"/>
            <a:ext cx="8924180" cy="34543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3042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2 Subtítulo">
            <a:extLst>
              <a:ext uri="{FF2B5EF4-FFF2-40B4-BE49-F238E27FC236}">
                <a16:creationId xmlns:a16="http://schemas.microsoft.com/office/drawing/2014/main" id="{A9557A9F-8CD3-6584-52D5-D2E16D0E766D}"/>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EQUILIBRIO</a:t>
            </a:r>
          </a:p>
          <a:p>
            <a:pPr eaLnBrk="0" fontAlgn="base" hangingPunct="0">
              <a:lnSpc>
                <a:spcPct val="100000"/>
              </a:lnSpc>
              <a:spcBef>
                <a:spcPct val="0"/>
              </a:spcBef>
              <a:spcAft>
                <a:spcPct val="0"/>
              </a:spcAft>
              <a:defRPr/>
            </a:pPr>
            <a:endParaRPr lang="es-ES" b="1" kern="1200" dirty="0">
              <a:solidFill>
                <a:schemeClr val="bg1"/>
              </a:solidFill>
              <a:latin typeface="Arial Black" panose="020B0A04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91D0C33-976D-0202-8DC1-A9328868793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5370" b="2174"/>
          <a:stretch/>
        </p:blipFill>
        <p:spPr bwMode="auto">
          <a:xfrm>
            <a:off x="1228162" y="2949872"/>
            <a:ext cx="7297275" cy="32762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12 Rectángulo">
            <a:extLst>
              <a:ext uri="{FF2B5EF4-FFF2-40B4-BE49-F238E27FC236}">
                <a16:creationId xmlns:a16="http://schemas.microsoft.com/office/drawing/2014/main" id="{E37E9993-2404-19D3-2EAB-4728BAF327EC}"/>
              </a:ext>
            </a:extLst>
          </p:cNvPr>
          <p:cNvSpPr/>
          <p:nvPr/>
        </p:nvSpPr>
        <p:spPr>
          <a:xfrm>
            <a:off x="503803" y="1522033"/>
            <a:ext cx="8544890" cy="1323439"/>
          </a:xfrm>
          <a:prstGeom prst="rect">
            <a:avLst/>
          </a:prstGeom>
        </p:spPr>
        <p:txBody>
          <a:bodyPr wrap="square">
            <a:spAutoFit/>
          </a:bodyPr>
          <a:lstStyle/>
          <a:p>
            <a:pPr marL="342900" lvl="0" indent="-342900" algn="just" eaLnBrk="0" fontAlgn="base" hangingPunct="0">
              <a:spcBef>
                <a:spcPct val="0"/>
              </a:spcBef>
              <a:spcAft>
                <a:spcPct val="0"/>
              </a:spcAft>
              <a:buFont typeface="Arial" pitchFamily="34" charset="0"/>
              <a:buChar char="•"/>
              <a:defRPr/>
            </a:pPr>
            <a:r>
              <a:rPr lang="es-ES" sz="2000" kern="1200" dirty="0">
                <a:solidFill>
                  <a:schemeClr val="tx1"/>
                </a:solidFill>
                <a:latin typeface="Arial" pitchFamily="34" charset="0"/>
                <a:cs typeface="Arial" pitchFamily="34" charset="0"/>
              </a:rPr>
              <a:t>Ejemplo de ejercicios ordenados de mayor a menor dificultad en posición dinámica modificando la percepción visual (ojos cerrados, abiertos) o haciendo multitareas complejas (por ejemplo ejercicios de equilibrio y pasar una pelota)</a:t>
            </a:r>
          </a:p>
        </p:txBody>
      </p:sp>
    </p:spTree>
    <p:extLst>
      <p:ext uri="{BB962C8B-B14F-4D97-AF65-F5344CB8AC3E}">
        <p14:creationId xmlns:p14="http://schemas.microsoft.com/office/powerpoint/2010/main" val="301993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544469" y="1943212"/>
            <a:ext cx="8664657" cy="31650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buFont typeface="Arial" pitchFamily="34" charset="0"/>
              <a:buChar char="•"/>
              <a:defRPr/>
            </a:pPr>
            <a:r>
              <a:rPr kumimoji="1" lang="es-ES" sz="2000" i="0" u="none" strike="noStrike" kern="1200" cap="none" spc="0" normalizeH="0" baseline="0" noProof="0" dirty="0">
                <a:ln>
                  <a:noFill/>
                </a:ln>
                <a:solidFill>
                  <a:schemeClr val="tx1"/>
                </a:solidFill>
                <a:uLnTx/>
                <a:uFillTx/>
                <a:latin typeface="Arial" panose="020B0604020202020204" pitchFamily="34" charset="0"/>
                <a:ea typeface="SimSun" pitchFamily="2" charset="-122"/>
                <a:cs typeface="Arial" panose="020B0604020202020204" pitchFamily="34" charset="0"/>
              </a:rPr>
              <a:t> </a:t>
            </a:r>
            <a:r>
              <a:rPr kumimoji="1" lang="es-ES" sz="2000" kern="1200" dirty="0">
                <a:solidFill>
                  <a:schemeClr val="tx1"/>
                </a:solidFill>
                <a:latin typeface="Arial" panose="020B0604020202020204" pitchFamily="34" charset="0"/>
                <a:ea typeface="SimSun" pitchFamily="2" charset="-122"/>
                <a:cs typeface="Arial" panose="020B0604020202020204" pitchFamily="34" charset="0"/>
              </a:rPr>
              <a:t>Respuesta cardiovascular evaluada a través de una prueba de esfuerzo o test de campo, para poder aplicar las cargas en función de la misma. </a:t>
            </a:r>
          </a:p>
          <a:p>
            <a:pPr algn="just">
              <a:lnSpc>
                <a:spcPct val="100000"/>
              </a:lnSpc>
              <a:buFont typeface="Arial" pitchFamily="34" charset="0"/>
              <a:buChar char="•"/>
              <a:defRPr/>
            </a:pPr>
            <a:r>
              <a:rPr kumimoji="1" lang="es-ES" sz="2000" i="0" u="none" strike="noStrike" kern="1200" cap="none" spc="0" normalizeH="0" baseline="0" noProof="0" dirty="0">
                <a:ln>
                  <a:noFill/>
                </a:ln>
                <a:solidFill>
                  <a:schemeClr val="tx1"/>
                </a:solidFill>
                <a:uLnTx/>
                <a:uFillTx/>
                <a:latin typeface="Arial" panose="020B0604020202020204" pitchFamily="34" charset="0"/>
                <a:ea typeface="SimSun" pitchFamily="2" charset="-122"/>
                <a:cs typeface="Arial" panose="020B0604020202020204" pitchFamily="34" charset="0"/>
              </a:rPr>
              <a:t>  </a:t>
            </a:r>
            <a:r>
              <a:rPr kumimoji="1" lang="es-ES" sz="2000" kern="1200" dirty="0">
                <a:solidFill>
                  <a:schemeClr val="tx1"/>
                </a:solidFill>
                <a:latin typeface="Arial" panose="020B0604020202020204" pitchFamily="34" charset="0"/>
                <a:ea typeface="SimSun" pitchFamily="2" charset="-122"/>
                <a:cs typeface="Arial" panose="020B0604020202020204" pitchFamily="34" charset="0"/>
              </a:rPr>
              <a:t>El VO2 pico (potencia aeróbica) se reduce un 50% entre los 20 y 80 años, aunque un entrenamiento adecuado aumenta significativamente sus valores.</a:t>
            </a:r>
          </a:p>
          <a:p>
            <a:pPr algn="just">
              <a:lnSpc>
                <a:spcPct val="100000"/>
              </a:lnSpc>
              <a:buFont typeface="Arial" pitchFamily="34" charset="0"/>
              <a:buChar char="•"/>
              <a:defRPr/>
            </a:pPr>
            <a:r>
              <a:rPr kumimoji="0" lang="es-ES" sz="2000" i="0" u="none" strike="noStrike" kern="1200" cap="none" spc="0" normalizeH="0" baseline="0" noProof="0" dirty="0">
                <a:ln>
                  <a:noFill/>
                </a:ln>
                <a:solidFill>
                  <a:schemeClr val="tx1"/>
                </a:solidFill>
                <a:uLnTx/>
                <a:uFillTx/>
                <a:latin typeface="Arial" panose="020B0604020202020204" pitchFamily="34" charset="0"/>
                <a:ea typeface="+mn-ea"/>
                <a:cs typeface="Arial" panose="020B0604020202020204" pitchFamily="34" charset="0"/>
              </a:rPr>
              <a:t> </a:t>
            </a:r>
            <a:r>
              <a:rPr kumimoji="1" lang="es-ES" sz="2000" kern="1200" dirty="0">
                <a:solidFill>
                  <a:schemeClr val="tx1"/>
                </a:solidFill>
                <a:latin typeface="Arial" panose="020B0604020202020204" pitchFamily="34" charset="0"/>
                <a:ea typeface="SimSun" pitchFamily="2" charset="-122"/>
                <a:cs typeface="Arial" panose="020B0604020202020204" pitchFamily="34" charset="0"/>
              </a:rPr>
              <a:t>El entrenamiento produce un incremento de la densidad capilar en los músculos activos, regresión de lesiones arterioescleróticas, aumento del volumen del ventrículo izquierdo y del volumen sistólico, descenso de la FC y la PA durante el ejercicio, recuperación más rápida de la FC y PA tras el ejercicio, etc.</a:t>
            </a:r>
          </a:p>
        </p:txBody>
      </p:sp>
      <p:sp>
        <p:nvSpPr>
          <p:cNvPr id="2" name="CuadroTexto 1">
            <a:extLst>
              <a:ext uri="{FF2B5EF4-FFF2-40B4-BE49-F238E27FC236}">
                <a16:creationId xmlns:a16="http://schemas.microsoft.com/office/drawing/2014/main" id="{9C65FC97-9E6E-D25C-1A3D-11619283D71E}"/>
              </a:ext>
            </a:extLst>
          </p:cNvPr>
          <p:cNvSpPr txBox="1"/>
          <p:nvPr/>
        </p:nvSpPr>
        <p:spPr>
          <a:xfrm>
            <a:off x="653518" y="840857"/>
            <a:ext cx="8410279" cy="830997"/>
          </a:xfrm>
          <a:prstGeom prst="rect">
            <a:avLst/>
          </a:prstGeom>
          <a:noFill/>
        </p:spPr>
        <p:txBody>
          <a:bodyPr wrap="square">
            <a:spAutoFit/>
          </a:bodyPr>
          <a:lstStyle/>
          <a:p>
            <a:pPr algn="ctr">
              <a:buNone/>
            </a:pPr>
            <a:r>
              <a:rPr lang="es-ES" sz="2400" b="1" dirty="0">
                <a:solidFill>
                  <a:schemeClr val="bg1"/>
                </a:solidFill>
                <a:latin typeface="Arial Black" panose="020B0A04020102020204" pitchFamily="34" charset="0"/>
              </a:rPr>
              <a:t>RESISTENCIA AERÓBICA: </a:t>
            </a:r>
          </a:p>
          <a:p>
            <a:pPr algn="ctr">
              <a:buNone/>
            </a:pPr>
            <a:r>
              <a:rPr lang="es-ES" sz="2400" dirty="0">
                <a:solidFill>
                  <a:schemeClr val="bg1"/>
                </a:solidFill>
                <a:latin typeface="Arial" panose="020B0604020202020204" pitchFamily="34" charset="0"/>
                <a:cs typeface="Arial" panose="020B0604020202020204" pitchFamily="34" charset="0"/>
              </a:rPr>
              <a:t>ASPECTOS A TENER EN CUENTA</a:t>
            </a:r>
            <a:endParaRPr lang="es-E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09814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2 Subtítulo">
            <a:extLst>
              <a:ext uri="{FF2B5EF4-FFF2-40B4-BE49-F238E27FC236}">
                <a16:creationId xmlns:a16="http://schemas.microsoft.com/office/drawing/2014/main" id="{A9557A9F-8CD3-6584-52D5-D2E16D0E766D}"/>
              </a:ext>
            </a:extLst>
          </p:cNvPr>
          <p:cNvSpPr txBox="1">
            <a:spLocks/>
          </p:cNvSpPr>
          <p:nvPr/>
        </p:nvSpPr>
        <p:spPr>
          <a:xfrm>
            <a:off x="668622" y="792402"/>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200" b="1" kern="1200" dirty="0">
                <a:solidFill>
                  <a:schemeClr val="bg1"/>
                </a:solidFill>
                <a:latin typeface="Arial Black" panose="020B0A04020102020204" pitchFamily="34" charset="0"/>
                <a:cs typeface="Arial" panose="020B0604020202020204" pitchFamily="34" charset="0"/>
              </a:rPr>
              <a:t>IMPORTANCIA DEL TRABAJO DE FUERZA Y RELACIÓN CON LA SARCOPENIA</a:t>
            </a:r>
          </a:p>
          <a:p>
            <a:pPr eaLnBrk="0" fontAlgn="base" hangingPunct="0">
              <a:lnSpc>
                <a:spcPct val="100000"/>
              </a:lnSpc>
              <a:spcBef>
                <a:spcPct val="0"/>
              </a:spcBef>
              <a:spcAft>
                <a:spcPct val="0"/>
              </a:spcAft>
              <a:defRPr/>
            </a:pP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12 Rectángulo">
            <a:extLst>
              <a:ext uri="{FF2B5EF4-FFF2-40B4-BE49-F238E27FC236}">
                <a16:creationId xmlns:a16="http://schemas.microsoft.com/office/drawing/2014/main" id="{E37E9993-2404-19D3-2EAB-4728BAF327EC}"/>
              </a:ext>
            </a:extLst>
          </p:cNvPr>
          <p:cNvSpPr/>
          <p:nvPr/>
        </p:nvSpPr>
        <p:spPr>
          <a:xfrm>
            <a:off x="503803" y="2081840"/>
            <a:ext cx="8544890" cy="3477875"/>
          </a:xfrm>
          <a:prstGeom prst="rect">
            <a:avLst/>
          </a:prstGeom>
        </p:spPr>
        <p:txBody>
          <a:bodyPr wrap="square">
            <a:spAutoFit/>
          </a:bodyPr>
          <a:lstStyle/>
          <a:p>
            <a:pPr lvl="0" algn="just" defTabSz="685800">
              <a:buFont typeface="Wingdings" pitchFamily="2" charset="2"/>
              <a:buChar char="ü"/>
              <a:defRPr/>
            </a:pPr>
            <a:r>
              <a:rPr lang="es-ES" sz="2000" kern="1200" dirty="0">
                <a:solidFill>
                  <a:prstClr val="black"/>
                </a:solidFill>
                <a:latin typeface="Arial" panose="020B0604020202020204" pitchFamily="34" charset="0"/>
                <a:cs typeface="Arial" panose="020B0604020202020204" pitchFamily="34" charset="0"/>
              </a:rPr>
              <a:t> La sarcopenia (pérdida de masa muscular, fuerza y potencia, debida al envejecimiento) es un componente fundamental de la fragilidad, siendo primordial para predecir el riesgo de discapacidad. Se pierde un 1-2% de masa muscular por año después de los 50 años.</a:t>
            </a:r>
          </a:p>
          <a:p>
            <a:pPr lvl="0" algn="just" defTabSz="685800">
              <a:buFont typeface="Wingdings" pitchFamily="2" charset="2"/>
              <a:buChar char="ü"/>
              <a:defRPr/>
            </a:pPr>
            <a:endParaRPr lang="es-ES" sz="2000" kern="1200" dirty="0">
              <a:solidFill>
                <a:prstClr val="black"/>
              </a:solidFill>
              <a:latin typeface="Arial" panose="020B0604020202020204" pitchFamily="34" charset="0"/>
              <a:cs typeface="Arial" panose="020B0604020202020204" pitchFamily="34" charset="0"/>
            </a:endParaRPr>
          </a:p>
          <a:p>
            <a:pPr algn="just" defTabSz="685800">
              <a:buFont typeface="Wingdings" pitchFamily="2" charset="2"/>
              <a:buChar char="ü"/>
              <a:defRPr/>
            </a:pPr>
            <a:r>
              <a:rPr lang="es-ES" sz="2000" kern="1200" dirty="0">
                <a:solidFill>
                  <a:prstClr val="black"/>
                </a:solidFill>
                <a:latin typeface="Arial" panose="020B0604020202020204" pitchFamily="34" charset="0"/>
                <a:cs typeface="Arial" panose="020B0604020202020204" pitchFamily="34" charset="0"/>
              </a:rPr>
              <a:t> La sarcopenia es un problema de salud pública debido a su alta prevalencia y el costo sanitario relacionado con la dependencia.</a:t>
            </a:r>
          </a:p>
          <a:p>
            <a:pPr algn="just" defTabSz="685800">
              <a:buFont typeface="Wingdings" pitchFamily="2" charset="2"/>
              <a:buChar char="ü"/>
              <a:defRPr/>
            </a:pPr>
            <a:endParaRPr lang="es-ES" sz="2000" kern="1200" dirty="0">
              <a:solidFill>
                <a:prstClr val="black"/>
              </a:solidFill>
              <a:latin typeface="Arial" panose="020B0604020202020204" pitchFamily="34" charset="0"/>
              <a:cs typeface="Arial" panose="020B0604020202020204" pitchFamily="34" charset="0"/>
            </a:endParaRPr>
          </a:p>
          <a:p>
            <a:pPr lvl="0" algn="just" defTabSz="685800">
              <a:buFont typeface="Wingdings" pitchFamily="2" charset="2"/>
              <a:buChar char="ü"/>
              <a:defRPr/>
            </a:pPr>
            <a:r>
              <a:rPr lang="es-ES" sz="2000" kern="1200" dirty="0">
                <a:solidFill>
                  <a:prstClr val="black"/>
                </a:solidFill>
                <a:latin typeface="Arial" panose="020B0604020202020204" pitchFamily="34" charset="0"/>
                <a:cs typeface="Arial" panose="020B0604020202020204" pitchFamily="34" charset="0"/>
              </a:rPr>
              <a:t> Se produce una atrofia de las fibras tipo II (rápidas) por reducción de actividades de gran intensidad, mientras se conservan la de tipo I (más utilizadas en la AVD).</a:t>
            </a:r>
          </a:p>
        </p:txBody>
      </p:sp>
    </p:spTree>
    <p:extLst>
      <p:ext uri="{BB962C8B-B14F-4D97-AF65-F5344CB8AC3E}">
        <p14:creationId xmlns:p14="http://schemas.microsoft.com/office/powerpoint/2010/main" val="3454269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12 Rectángulo">
            <a:extLst>
              <a:ext uri="{FF2B5EF4-FFF2-40B4-BE49-F238E27FC236}">
                <a16:creationId xmlns:a16="http://schemas.microsoft.com/office/drawing/2014/main" id="{E37E9993-2404-19D3-2EAB-4728BAF327EC}"/>
              </a:ext>
            </a:extLst>
          </p:cNvPr>
          <p:cNvSpPr/>
          <p:nvPr/>
        </p:nvSpPr>
        <p:spPr>
          <a:xfrm>
            <a:off x="586213" y="612843"/>
            <a:ext cx="8544890" cy="5632311"/>
          </a:xfrm>
          <a:prstGeom prst="rect">
            <a:avLst/>
          </a:prstGeom>
        </p:spPr>
        <p:txBody>
          <a:bodyPr wrap="square">
            <a:spAutoFit/>
          </a:bodyPr>
          <a:lstStyle/>
          <a:p>
            <a:pPr algn="just" defTabSz="685800">
              <a:buFont typeface="Wingdings" pitchFamily="2" charset="2"/>
              <a:buChar char="ü"/>
              <a:defRPr/>
            </a:pPr>
            <a:r>
              <a:rPr lang="es-ES" sz="2000" kern="1200" dirty="0">
                <a:solidFill>
                  <a:prstClr val="black"/>
                </a:solidFill>
                <a:latin typeface="Arial" panose="020B0604020202020204" pitchFamily="34" charset="0"/>
                <a:cs typeface="Arial" panose="020B0604020202020204" pitchFamily="34" charset="0"/>
              </a:rPr>
              <a:t> La sarcopenia se encuentra asociada a un aumento de morbilidad, fatiga, </a:t>
            </a:r>
            <a:r>
              <a:rPr lang="es-ES" sz="2000" kern="1200" dirty="0" err="1">
                <a:solidFill>
                  <a:prstClr val="black"/>
                </a:solidFill>
                <a:latin typeface="Arial" panose="020B0604020202020204" pitchFamily="34" charset="0"/>
                <a:cs typeface="Arial" panose="020B0604020202020204" pitchFamily="34" charset="0"/>
              </a:rPr>
              <a:t>nº</a:t>
            </a:r>
            <a:r>
              <a:rPr lang="es-ES" sz="2000" kern="1200" dirty="0">
                <a:solidFill>
                  <a:prstClr val="black"/>
                </a:solidFill>
                <a:latin typeface="Arial" panose="020B0604020202020204" pitchFamily="34" charset="0"/>
                <a:cs typeface="Arial" panose="020B0604020202020204" pitchFamily="34" charset="0"/>
              </a:rPr>
              <a:t> de caídas, fracturas, riesgo de institucionalización, discapacidad y muerte prematura, junto al coste sanitario que ello conlleva.</a:t>
            </a:r>
          </a:p>
          <a:p>
            <a:pPr algn="just" defTabSz="685800">
              <a:buFont typeface="Wingdings" pitchFamily="2" charset="2"/>
              <a:buChar char="ü"/>
              <a:defRPr/>
            </a:pPr>
            <a:endParaRPr lang="es-ES" sz="2000" kern="1200" dirty="0">
              <a:solidFill>
                <a:prstClr val="black"/>
              </a:solidFill>
              <a:latin typeface="Arial" panose="020B0604020202020204" pitchFamily="34" charset="0"/>
              <a:cs typeface="Arial" panose="020B0604020202020204" pitchFamily="34" charset="0"/>
            </a:endParaRPr>
          </a:p>
          <a:p>
            <a:pPr algn="just" defTabSz="685800">
              <a:buFont typeface="Wingdings" pitchFamily="2" charset="2"/>
              <a:buChar char="ü"/>
              <a:defRPr/>
            </a:pPr>
            <a:r>
              <a:rPr lang="es-ES" sz="2000" kern="1200" dirty="0">
                <a:solidFill>
                  <a:prstClr val="black"/>
                </a:solidFill>
                <a:latin typeface="Arial" panose="020B0604020202020204" pitchFamily="34" charset="0"/>
                <a:cs typeface="Arial" panose="020B0604020202020204" pitchFamily="34" charset="0"/>
              </a:rPr>
              <a:t> La persona </a:t>
            </a:r>
            <a:r>
              <a:rPr lang="es-ES" sz="2000" kern="1200" dirty="0" err="1">
                <a:solidFill>
                  <a:prstClr val="black"/>
                </a:solidFill>
                <a:latin typeface="Arial" panose="020B0604020202020204" pitchFamily="34" charset="0"/>
                <a:cs typeface="Arial" panose="020B0604020202020204" pitchFamily="34" charset="0"/>
              </a:rPr>
              <a:t>sarcopénica</a:t>
            </a:r>
            <a:r>
              <a:rPr lang="es-ES" sz="2000" kern="1200" dirty="0">
                <a:solidFill>
                  <a:prstClr val="black"/>
                </a:solidFill>
                <a:latin typeface="Arial" panose="020B0604020202020204" pitchFamily="34" charset="0"/>
                <a:cs typeface="Arial" panose="020B0604020202020204" pitchFamily="34" charset="0"/>
              </a:rPr>
              <a:t> tiene un riesgo elevado de disminución de la velocidad de la marcha (VM).</a:t>
            </a:r>
          </a:p>
          <a:p>
            <a:pPr algn="just" defTabSz="685800">
              <a:buFont typeface="Wingdings" pitchFamily="2" charset="2"/>
              <a:buChar char="ü"/>
              <a:defRPr/>
            </a:pPr>
            <a:endParaRPr lang="es-ES" sz="2000" kern="1200" dirty="0">
              <a:solidFill>
                <a:prstClr val="black"/>
              </a:solidFill>
              <a:latin typeface="Arial" panose="020B0604020202020204" pitchFamily="34" charset="0"/>
              <a:cs typeface="Arial" panose="020B0604020202020204" pitchFamily="34" charset="0"/>
            </a:endParaRPr>
          </a:p>
          <a:p>
            <a:pPr algn="just" defTabSz="685800">
              <a:buFont typeface="Wingdings" pitchFamily="2" charset="2"/>
              <a:buChar char="ü"/>
              <a:defRPr/>
            </a:pPr>
            <a:r>
              <a:rPr lang="es-ES" sz="2000" kern="1200" dirty="0">
                <a:solidFill>
                  <a:prstClr val="black"/>
                </a:solidFill>
                <a:latin typeface="Arial" panose="020B0604020202020204" pitchFamily="34" charset="0"/>
                <a:cs typeface="Arial" panose="020B0604020202020204" pitchFamily="34" charset="0"/>
              </a:rPr>
              <a:t> Incremento de la «obesidad </a:t>
            </a:r>
            <a:r>
              <a:rPr lang="es-ES" sz="2000" kern="1200" dirty="0" err="1">
                <a:solidFill>
                  <a:prstClr val="black"/>
                </a:solidFill>
                <a:latin typeface="Arial" panose="020B0604020202020204" pitchFamily="34" charset="0"/>
                <a:cs typeface="Arial" panose="020B0604020202020204" pitchFamily="34" charset="0"/>
              </a:rPr>
              <a:t>sarcopénica</a:t>
            </a:r>
            <a:r>
              <a:rPr lang="es-ES" sz="2000" kern="1200" dirty="0">
                <a:solidFill>
                  <a:prstClr val="black"/>
                </a:solidFill>
                <a:latin typeface="Arial" panose="020B0604020202020204" pitchFamily="34" charset="0"/>
                <a:cs typeface="Arial" panose="020B0604020202020204" pitchFamily="34" charset="0"/>
              </a:rPr>
              <a:t>»: disminución del músculo en relación con su masa adiposa, relacionándose con discapacidad, alteraciones de la marcha y caídas.</a:t>
            </a:r>
          </a:p>
          <a:p>
            <a:pPr algn="just" defTabSz="685800">
              <a:buFont typeface="Wingdings" pitchFamily="2" charset="2"/>
              <a:buChar char="ü"/>
              <a:defRPr/>
            </a:pPr>
            <a:endParaRPr lang="es-ES" sz="2000" kern="1200" dirty="0">
              <a:solidFill>
                <a:prstClr val="black"/>
              </a:solidFill>
              <a:latin typeface="Arial" panose="020B0604020202020204" pitchFamily="34" charset="0"/>
              <a:cs typeface="Arial" panose="020B0604020202020204" pitchFamily="34" charset="0"/>
            </a:endParaRPr>
          </a:p>
          <a:p>
            <a:pPr algn="just" defTabSz="685800">
              <a:buFont typeface="Wingdings" pitchFamily="2" charset="2"/>
              <a:buChar char="ü"/>
              <a:defRPr/>
            </a:pPr>
            <a:r>
              <a:rPr lang="es-ES" sz="2000" kern="1200" dirty="0">
                <a:solidFill>
                  <a:prstClr val="black"/>
                </a:solidFill>
                <a:latin typeface="Arial" panose="020B0604020202020204" pitchFamily="34" charset="0"/>
                <a:cs typeface="Arial" panose="020B0604020202020204" pitchFamily="34" charset="0"/>
              </a:rPr>
              <a:t> «</a:t>
            </a:r>
            <a:r>
              <a:rPr lang="es-ES" sz="2000" kern="1200" dirty="0" err="1">
                <a:solidFill>
                  <a:prstClr val="black"/>
                </a:solidFill>
                <a:latin typeface="Arial" panose="020B0604020202020204" pitchFamily="34" charset="0"/>
                <a:cs typeface="Arial" panose="020B0604020202020204" pitchFamily="34" charset="0"/>
              </a:rPr>
              <a:t>Osteosarcopenia</a:t>
            </a:r>
            <a:r>
              <a:rPr lang="es-ES" sz="2000" kern="1200" dirty="0">
                <a:solidFill>
                  <a:prstClr val="black"/>
                </a:solidFill>
                <a:latin typeface="Arial" panose="020B0604020202020204" pitchFamily="34" charset="0"/>
                <a:cs typeface="Arial" panose="020B0604020202020204" pitchFamily="34" charset="0"/>
              </a:rPr>
              <a:t>»: hueso y músculo no son compartimentos estancos, sino que están muy relacionados (trabajar conjuntamente para osteoporosis y sarcopenia): mismos factores de riesgo y consecuencias.</a:t>
            </a:r>
          </a:p>
          <a:p>
            <a:pPr algn="just" defTabSz="685800">
              <a:buFont typeface="Wingdings" pitchFamily="2" charset="2"/>
              <a:buChar char="ü"/>
              <a:defRPr/>
            </a:pPr>
            <a:endParaRPr lang="es-ES" sz="2000" kern="1200" dirty="0">
              <a:solidFill>
                <a:prstClr val="black"/>
              </a:solidFill>
              <a:latin typeface="Arial" panose="020B0604020202020204" pitchFamily="34" charset="0"/>
              <a:cs typeface="Arial" panose="020B0604020202020204" pitchFamily="34" charset="0"/>
            </a:endParaRPr>
          </a:p>
          <a:p>
            <a:pPr algn="just" defTabSz="685800">
              <a:buFont typeface="Wingdings" pitchFamily="2" charset="2"/>
              <a:buChar char="ü"/>
              <a:defRPr/>
            </a:pPr>
            <a:r>
              <a:rPr lang="es-ES" sz="2000" kern="1200" dirty="0">
                <a:solidFill>
                  <a:prstClr val="black"/>
                </a:solidFill>
                <a:latin typeface="Arial" panose="020B0604020202020204" pitchFamily="34" charset="0"/>
                <a:cs typeface="Arial" panose="020B0604020202020204" pitchFamily="34" charset="0"/>
              </a:rPr>
              <a:t> Además del entrenamiento físico y la toma de sol diaria a horas saludables, la suplementación de proteína de calidad, creatina y vitamina D mejora la fuerza y reduce el riesgo de caídas y fracturas.</a:t>
            </a:r>
          </a:p>
        </p:txBody>
      </p:sp>
    </p:spTree>
    <p:extLst>
      <p:ext uri="{BB962C8B-B14F-4D97-AF65-F5344CB8AC3E}">
        <p14:creationId xmlns:p14="http://schemas.microsoft.com/office/powerpoint/2010/main" val="3102730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12 Rectángulo">
            <a:extLst>
              <a:ext uri="{FF2B5EF4-FFF2-40B4-BE49-F238E27FC236}">
                <a16:creationId xmlns:a16="http://schemas.microsoft.com/office/drawing/2014/main" id="{E37E9993-2404-19D3-2EAB-4728BAF327EC}"/>
              </a:ext>
            </a:extLst>
          </p:cNvPr>
          <p:cNvSpPr/>
          <p:nvPr/>
        </p:nvSpPr>
        <p:spPr>
          <a:xfrm>
            <a:off x="453648" y="1420121"/>
            <a:ext cx="3969502" cy="4801314"/>
          </a:xfrm>
          <a:prstGeom prst="rect">
            <a:avLst/>
          </a:prstGeom>
        </p:spPr>
        <p:txBody>
          <a:bodyPr wrap="square">
            <a:spAutoFit/>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kumimoji="0" lang="es-ES"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La piedra angular sobre la que se asienta la fragilidad es la sarcopenia, que conlleva al ciclo de la fragilidad: menos masa muscular, menor consumo de energía en reposo, se mueven menos, tienen más fatiga, evitan el ejercicio, desciende el gasto energético total, disminuye el apetito y la ingesta de alimentos (proteína fundamentalmente), inflamación crónica (por estrés oxidativo y producción de citoquinas), activación del eje hipotálamo-hipófisis-suprarrenales (elevación del cortisol), disminuye la densidad ósea, fuerza, cognición, sistema vascular, afecto, …</a:t>
            </a:r>
          </a:p>
        </p:txBody>
      </p:sp>
      <p:sp>
        <p:nvSpPr>
          <p:cNvPr id="2" name="2 Subtítulo">
            <a:extLst>
              <a:ext uri="{FF2B5EF4-FFF2-40B4-BE49-F238E27FC236}">
                <a16:creationId xmlns:a16="http://schemas.microsoft.com/office/drawing/2014/main" id="{DF8618A7-3F05-32AA-272B-0EB52EA0070D}"/>
              </a:ext>
            </a:extLst>
          </p:cNvPr>
          <p:cNvSpPr txBox="1">
            <a:spLocks/>
          </p:cNvSpPr>
          <p:nvPr/>
        </p:nvSpPr>
        <p:spPr>
          <a:xfrm>
            <a:off x="668622" y="636565"/>
            <a:ext cx="8380071" cy="39979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IMPORTANCIA DEL TRABAJO DE FUERZA Y RELACIÓN CON LA SARCOPENIA</a:t>
            </a:r>
          </a:p>
          <a:p>
            <a:pPr eaLnBrk="0" fontAlgn="base" hangingPunct="0">
              <a:lnSpc>
                <a:spcPct val="100000"/>
              </a:lnSpc>
              <a:spcBef>
                <a:spcPct val="0"/>
              </a:spcBef>
              <a:spcAft>
                <a:spcPct val="0"/>
              </a:spcAft>
              <a:defRPr/>
            </a:pPr>
            <a:endParaRPr lang="es-ES" sz="2000" b="1" kern="1200" dirty="0">
              <a:solidFill>
                <a:schemeClr val="bg1"/>
              </a:solidFill>
              <a:latin typeface="Arial Black" panose="020B0A040201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A85C594C-06EC-CC0E-A92B-E3DBCCBAF61E}"/>
              </a:ext>
            </a:extLst>
          </p:cNvPr>
          <p:cNvPicPr>
            <a:picLocks noChangeAspect="1"/>
          </p:cNvPicPr>
          <p:nvPr/>
        </p:nvPicPr>
        <p:blipFill rotWithShape="1">
          <a:blip r:embed="rId7"/>
          <a:srcRect l="15058" r="11996"/>
          <a:stretch/>
        </p:blipFill>
        <p:spPr>
          <a:xfrm>
            <a:off x="4278041" y="1676752"/>
            <a:ext cx="5243331" cy="3761127"/>
          </a:xfrm>
          <a:prstGeom prst="rect">
            <a:avLst/>
          </a:prstGeom>
        </p:spPr>
      </p:pic>
      <p:sp>
        <p:nvSpPr>
          <p:cNvPr id="6" name="4 Rectángulo">
            <a:extLst>
              <a:ext uri="{FF2B5EF4-FFF2-40B4-BE49-F238E27FC236}">
                <a16:creationId xmlns:a16="http://schemas.microsoft.com/office/drawing/2014/main" id="{EB33963C-BE90-9072-5340-48565CEECF35}"/>
              </a:ext>
            </a:extLst>
          </p:cNvPr>
          <p:cNvSpPr/>
          <p:nvPr/>
        </p:nvSpPr>
        <p:spPr>
          <a:xfrm>
            <a:off x="5844229" y="2571859"/>
            <a:ext cx="2085839" cy="18158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La sarcopenia conlleva al ciclo de la fragilidad:</a:t>
            </a:r>
          </a:p>
          <a:p>
            <a:pPr algn="ctr">
              <a:defRPr/>
            </a:pPr>
            <a:r>
              <a:rPr lang="es-ES" sz="1600" kern="1200" dirty="0">
                <a:solidFill>
                  <a:schemeClr val="bg1"/>
                </a:solidFill>
                <a:latin typeface="Arial" panose="020B0604020202020204" pitchFamily="34" charset="0"/>
                <a:cs typeface="Arial" panose="020B0604020202020204" pitchFamily="34" charset="0"/>
              </a:rPr>
              <a:t>(Calderón y Abellán, 2017</a:t>
            </a:r>
            <a:r>
              <a:rPr lang="en-US" sz="1600" kern="1200" dirty="0">
                <a:solidFill>
                  <a:schemeClr val="bg1"/>
                </a:solidFill>
                <a:latin typeface="Arial" panose="020B0604020202020204" pitchFamily="34" charset="0"/>
                <a:ea typeface="SimSun" pitchFamily="2" charset="-122"/>
                <a:cs typeface="Arial" panose="020B0604020202020204" pitchFamily="34" charset="0"/>
              </a:rPr>
              <a:t>)</a:t>
            </a:r>
            <a:endParaRPr kumimoji="0" lang="es-ES" sz="1600"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717618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CuadroTexto 8">
            <a:extLst>
              <a:ext uri="{FF2B5EF4-FFF2-40B4-BE49-F238E27FC236}">
                <a16:creationId xmlns:a16="http://schemas.microsoft.com/office/drawing/2014/main" id="{B97971AB-ED64-BCE8-18E2-5A26213CEF87}"/>
              </a:ext>
            </a:extLst>
          </p:cNvPr>
          <p:cNvSpPr txBox="1"/>
          <p:nvPr/>
        </p:nvSpPr>
        <p:spPr>
          <a:xfrm>
            <a:off x="1044035" y="1129637"/>
            <a:ext cx="1567543" cy="523220"/>
          </a:xfrm>
          <a:prstGeom prst="rect">
            <a:avLst/>
          </a:prstGeom>
          <a:solidFill>
            <a:srgbClr val="FF0000"/>
          </a:solidFill>
          <a:ln>
            <a:solidFill>
              <a:schemeClr val="tx1">
                <a:lumMod val="65000"/>
                <a:lumOff val="35000"/>
              </a:schemeClr>
            </a:solidFill>
          </a:ln>
        </p:spPr>
        <p:txBody>
          <a:bodyPr wrap="square" rtlCol="0">
            <a:spAutoFit/>
          </a:bodyPr>
          <a:lstStyle/>
          <a:p>
            <a:pPr algn="ctr"/>
            <a:r>
              <a:rPr lang="es-AR" sz="1400" b="1" dirty="0">
                <a:solidFill>
                  <a:schemeClr val="bg1"/>
                </a:solidFill>
                <a:latin typeface="Arial" panose="020B0604020202020204" pitchFamily="34" charset="0"/>
                <a:cs typeface="Arial" panose="020B0604020202020204" pitchFamily="34" charset="0"/>
              </a:rPr>
              <a:t>INACTIVIDAD FÍSICA</a:t>
            </a:r>
          </a:p>
        </p:txBody>
      </p:sp>
      <p:sp>
        <p:nvSpPr>
          <p:cNvPr id="10" name="CuadroTexto 9">
            <a:extLst>
              <a:ext uri="{FF2B5EF4-FFF2-40B4-BE49-F238E27FC236}">
                <a16:creationId xmlns:a16="http://schemas.microsoft.com/office/drawing/2014/main" id="{19FC52EB-BBB2-F4AA-DEE0-75F62B8C5274}"/>
              </a:ext>
            </a:extLst>
          </p:cNvPr>
          <p:cNvSpPr txBox="1"/>
          <p:nvPr/>
        </p:nvSpPr>
        <p:spPr>
          <a:xfrm>
            <a:off x="3716152" y="1021915"/>
            <a:ext cx="1966861" cy="738664"/>
          </a:xfrm>
          <a:prstGeom prst="rect">
            <a:avLst/>
          </a:prstGeom>
          <a:solidFill>
            <a:srgbClr val="0070C0"/>
          </a:solidFill>
          <a:ln>
            <a:solidFill>
              <a:schemeClr val="tx1">
                <a:lumMod val="65000"/>
                <a:lumOff val="35000"/>
              </a:schemeClr>
            </a:solidFill>
          </a:ln>
        </p:spPr>
        <p:txBody>
          <a:bodyPr wrap="square" rtlCol="0">
            <a:spAutoFit/>
          </a:bodyPr>
          <a:lstStyle/>
          <a:p>
            <a:pPr algn="ctr"/>
            <a:endParaRPr lang="es-AR" sz="1400" b="1" dirty="0">
              <a:solidFill>
                <a:schemeClr val="bg1"/>
              </a:solidFill>
              <a:latin typeface="Arial" panose="020B0604020202020204" pitchFamily="34" charset="0"/>
              <a:cs typeface="Arial" panose="020B0604020202020204" pitchFamily="34" charset="0"/>
            </a:endParaRPr>
          </a:p>
          <a:p>
            <a:pPr algn="ctr"/>
            <a:r>
              <a:rPr lang="es-AR" sz="1400" b="1" dirty="0">
                <a:solidFill>
                  <a:schemeClr val="bg1"/>
                </a:solidFill>
                <a:latin typeface="Arial" panose="020B0604020202020204" pitchFamily="34" charset="0"/>
                <a:cs typeface="Arial" panose="020B0604020202020204" pitchFamily="34" charset="0"/>
              </a:rPr>
              <a:t>SARCOPENIA</a:t>
            </a:r>
          </a:p>
          <a:p>
            <a:pPr algn="ctr"/>
            <a:endParaRPr lang="es-AR" sz="1400" b="1" dirty="0">
              <a:solidFill>
                <a:schemeClr val="bg1"/>
              </a:solidFill>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1ACAC0EC-4AAD-212C-46E7-9E4F2C7EC6D4}"/>
              </a:ext>
            </a:extLst>
          </p:cNvPr>
          <p:cNvSpPr txBox="1"/>
          <p:nvPr/>
        </p:nvSpPr>
        <p:spPr>
          <a:xfrm>
            <a:off x="1057990" y="2219344"/>
            <a:ext cx="1966861" cy="738664"/>
          </a:xfrm>
          <a:prstGeom prst="rect">
            <a:avLst/>
          </a:prstGeom>
          <a:solidFill>
            <a:srgbClr val="FF0000"/>
          </a:solidFill>
          <a:ln>
            <a:solidFill>
              <a:schemeClr val="tx1">
                <a:lumMod val="65000"/>
                <a:lumOff val="35000"/>
              </a:schemeClr>
            </a:solidFill>
          </a:ln>
        </p:spPr>
        <p:txBody>
          <a:bodyPr wrap="square" rtlCol="0">
            <a:spAutoFit/>
          </a:bodyPr>
          <a:lstStyle/>
          <a:p>
            <a:pPr algn="ctr"/>
            <a:endParaRPr lang="es-AR" sz="1400" b="1" dirty="0">
              <a:solidFill>
                <a:schemeClr val="bg1"/>
              </a:solidFill>
              <a:latin typeface="Arial" panose="020B0604020202020204" pitchFamily="34" charset="0"/>
              <a:cs typeface="Arial" panose="020B0604020202020204" pitchFamily="34" charset="0"/>
            </a:endParaRPr>
          </a:p>
          <a:p>
            <a:pPr algn="ctr"/>
            <a:r>
              <a:rPr lang="es-AR" sz="1400" b="1" dirty="0">
                <a:solidFill>
                  <a:schemeClr val="bg1"/>
                </a:solidFill>
                <a:latin typeface="Arial" panose="020B0604020202020204" pitchFamily="34" charset="0"/>
                <a:cs typeface="Arial" panose="020B0604020202020204" pitchFamily="34" charset="0"/>
              </a:rPr>
              <a:t>FUERZA</a:t>
            </a:r>
          </a:p>
          <a:p>
            <a:pPr algn="ctr"/>
            <a:endParaRPr lang="es-AR" sz="1400" b="1" dirty="0">
              <a:solidFill>
                <a:schemeClr val="bg1"/>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38005852-4BB1-5EA0-0D84-3730E2284175}"/>
              </a:ext>
            </a:extLst>
          </p:cNvPr>
          <p:cNvSpPr txBox="1"/>
          <p:nvPr/>
        </p:nvSpPr>
        <p:spPr>
          <a:xfrm>
            <a:off x="3716152" y="2265001"/>
            <a:ext cx="1966861" cy="738664"/>
          </a:xfrm>
          <a:prstGeom prst="rect">
            <a:avLst/>
          </a:prstGeom>
          <a:solidFill>
            <a:srgbClr val="FF0000"/>
          </a:solidFill>
          <a:ln>
            <a:solidFill>
              <a:schemeClr val="tx1">
                <a:lumMod val="65000"/>
                <a:lumOff val="35000"/>
              </a:schemeClr>
            </a:solidFill>
          </a:ln>
        </p:spPr>
        <p:txBody>
          <a:bodyPr wrap="square" rtlCol="0">
            <a:spAutoFit/>
          </a:bodyPr>
          <a:lstStyle/>
          <a:p>
            <a:pPr algn="ctr"/>
            <a:endParaRPr lang="es-AR" sz="1400" b="1" dirty="0">
              <a:solidFill>
                <a:schemeClr val="bg1"/>
              </a:solidFill>
              <a:latin typeface="Arial" panose="020B0604020202020204" pitchFamily="34" charset="0"/>
              <a:cs typeface="Arial" panose="020B0604020202020204" pitchFamily="34" charset="0"/>
            </a:endParaRPr>
          </a:p>
          <a:p>
            <a:pPr algn="ctr"/>
            <a:r>
              <a:rPr lang="es-AR" sz="1400" b="1" dirty="0">
                <a:solidFill>
                  <a:schemeClr val="bg1"/>
                </a:solidFill>
                <a:latin typeface="Arial" panose="020B0604020202020204" pitchFamily="34" charset="0"/>
                <a:cs typeface="Arial" panose="020B0604020202020204" pitchFamily="34" charset="0"/>
              </a:rPr>
              <a:t>POTENCIA</a:t>
            </a:r>
          </a:p>
          <a:p>
            <a:pPr algn="ctr"/>
            <a:endParaRPr lang="es-AR" sz="1400" b="1" dirty="0">
              <a:solidFill>
                <a:schemeClr val="bg1"/>
              </a:solidFill>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677C8784-0584-BFE6-C54D-EDBCF7A417E1}"/>
              </a:ext>
            </a:extLst>
          </p:cNvPr>
          <p:cNvSpPr txBox="1"/>
          <p:nvPr/>
        </p:nvSpPr>
        <p:spPr>
          <a:xfrm>
            <a:off x="6274924" y="2265773"/>
            <a:ext cx="1966861" cy="738664"/>
          </a:xfrm>
          <a:prstGeom prst="rect">
            <a:avLst/>
          </a:prstGeom>
          <a:solidFill>
            <a:srgbClr val="FF0000"/>
          </a:solidFill>
          <a:ln>
            <a:solidFill>
              <a:schemeClr val="tx1">
                <a:lumMod val="65000"/>
                <a:lumOff val="35000"/>
              </a:schemeClr>
            </a:solidFill>
          </a:ln>
        </p:spPr>
        <p:txBody>
          <a:bodyPr wrap="square" rtlCol="0">
            <a:spAutoFit/>
          </a:bodyPr>
          <a:lstStyle/>
          <a:p>
            <a:pPr algn="ctr"/>
            <a:r>
              <a:rPr lang="es-AR" sz="1400" b="1" dirty="0">
                <a:solidFill>
                  <a:schemeClr val="bg1"/>
                </a:solidFill>
                <a:latin typeface="Arial" panose="020B0604020202020204" pitchFamily="34" charset="0"/>
                <a:cs typeface="Arial" panose="020B0604020202020204" pitchFamily="34" charset="0"/>
              </a:rPr>
              <a:t>RESISTENCIA MUSCULAR</a:t>
            </a:r>
          </a:p>
          <a:p>
            <a:pPr algn="ctr"/>
            <a:endParaRPr lang="es-AR" sz="1400" b="1" dirty="0">
              <a:solidFill>
                <a:schemeClr val="bg1"/>
              </a:solidFill>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4CEB4C07-7224-2017-629E-D4072E33C537}"/>
              </a:ext>
            </a:extLst>
          </p:cNvPr>
          <p:cNvSpPr txBox="1"/>
          <p:nvPr/>
        </p:nvSpPr>
        <p:spPr>
          <a:xfrm>
            <a:off x="1057990" y="3586560"/>
            <a:ext cx="2066252" cy="738664"/>
          </a:xfrm>
          <a:prstGeom prst="rect">
            <a:avLst/>
          </a:prstGeom>
          <a:solidFill>
            <a:schemeClr val="accent6"/>
          </a:solidFill>
          <a:ln>
            <a:solidFill>
              <a:schemeClr val="tx1">
                <a:lumMod val="65000"/>
                <a:lumOff val="35000"/>
              </a:schemeClr>
            </a:solidFill>
          </a:ln>
        </p:spPr>
        <p:txBody>
          <a:bodyPr wrap="square" rtlCol="0">
            <a:spAutoFit/>
          </a:bodyPr>
          <a:lstStyle/>
          <a:p>
            <a:pPr algn="ctr"/>
            <a:endParaRPr lang="es-AR" sz="1400" b="1" dirty="0">
              <a:solidFill>
                <a:schemeClr val="bg1"/>
              </a:solidFill>
              <a:latin typeface="Arial" panose="020B0604020202020204" pitchFamily="34" charset="0"/>
              <a:cs typeface="Arial" panose="020B0604020202020204" pitchFamily="34" charset="0"/>
            </a:endParaRPr>
          </a:p>
          <a:p>
            <a:pPr algn="ctr"/>
            <a:r>
              <a:rPr lang="es-AR" sz="1400" b="1" dirty="0">
                <a:solidFill>
                  <a:schemeClr val="bg1"/>
                </a:solidFill>
                <a:latin typeface="Arial" panose="020B0604020202020204" pitchFamily="34" charset="0"/>
                <a:cs typeface="Arial" panose="020B0604020202020204" pitchFamily="34" charset="0"/>
              </a:rPr>
              <a:t>  DIFICULTAD ABVD</a:t>
            </a:r>
          </a:p>
          <a:p>
            <a:pPr algn="ctr"/>
            <a:endParaRPr lang="es-AR" sz="1400" b="1" dirty="0">
              <a:solidFill>
                <a:schemeClr val="bg1"/>
              </a:solidFill>
              <a:latin typeface="Arial" panose="020B0604020202020204" pitchFamily="34" charset="0"/>
              <a:cs typeface="Arial" panose="020B0604020202020204" pitchFamily="34" charset="0"/>
            </a:endParaRPr>
          </a:p>
        </p:txBody>
      </p:sp>
      <p:sp>
        <p:nvSpPr>
          <p:cNvPr id="16" name="CuadroTexto 15">
            <a:extLst>
              <a:ext uri="{FF2B5EF4-FFF2-40B4-BE49-F238E27FC236}">
                <a16:creationId xmlns:a16="http://schemas.microsoft.com/office/drawing/2014/main" id="{70443080-6BEF-1134-7F1E-7ED27F24C45A}"/>
              </a:ext>
            </a:extLst>
          </p:cNvPr>
          <p:cNvSpPr txBox="1"/>
          <p:nvPr/>
        </p:nvSpPr>
        <p:spPr>
          <a:xfrm>
            <a:off x="3716152" y="3632989"/>
            <a:ext cx="1966861" cy="738664"/>
          </a:xfrm>
          <a:prstGeom prst="rect">
            <a:avLst/>
          </a:prstGeom>
          <a:solidFill>
            <a:schemeClr val="accent6"/>
          </a:solidFill>
          <a:ln>
            <a:solidFill>
              <a:schemeClr val="tx1">
                <a:lumMod val="65000"/>
                <a:lumOff val="35000"/>
              </a:schemeClr>
            </a:solidFill>
          </a:ln>
        </p:spPr>
        <p:txBody>
          <a:bodyPr wrap="square" rtlCol="0">
            <a:spAutoFit/>
          </a:bodyPr>
          <a:lstStyle/>
          <a:p>
            <a:pPr algn="ctr"/>
            <a:r>
              <a:rPr lang="es-AR" sz="1400" b="1" dirty="0">
                <a:solidFill>
                  <a:schemeClr val="bg1"/>
                </a:solidFill>
                <a:latin typeface="Arial" panose="020B0604020202020204" pitchFamily="34" charset="0"/>
                <a:cs typeface="Arial" panose="020B0604020202020204" pitchFamily="34" charset="0"/>
              </a:rPr>
              <a:t>RIESGOS DE CAIDAS Y FRACTURAS</a:t>
            </a:r>
          </a:p>
        </p:txBody>
      </p:sp>
      <p:sp>
        <p:nvSpPr>
          <p:cNvPr id="17" name="CuadroTexto 16">
            <a:extLst>
              <a:ext uri="{FF2B5EF4-FFF2-40B4-BE49-F238E27FC236}">
                <a16:creationId xmlns:a16="http://schemas.microsoft.com/office/drawing/2014/main" id="{00FBAB27-3C56-7FDF-446A-31E565F4BC51}"/>
              </a:ext>
            </a:extLst>
          </p:cNvPr>
          <p:cNvSpPr txBox="1"/>
          <p:nvPr/>
        </p:nvSpPr>
        <p:spPr>
          <a:xfrm>
            <a:off x="6216303" y="3632989"/>
            <a:ext cx="2586258" cy="738664"/>
          </a:xfrm>
          <a:prstGeom prst="rect">
            <a:avLst/>
          </a:prstGeom>
          <a:solidFill>
            <a:schemeClr val="accent6"/>
          </a:solidFill>
          <a:ln>
            <a:solidFill>
              <a:schemeClr val="tx1">
                <a:lumMod val="65000"/>
                <a:lumOff val="35000"/>
              </a:schemeClr>
            </a:solidFill>
          </a:ln>
        </p:spPr>
        <p:txBody>
          <a:bodyPr wrap="square" rtlCol="0">
            <a:spAutoFit/>
          </a:bodyPr>
          <a:lstStyle/>
          <a:p>
            <a:pPr algn="ctr"/>
            <a:r>
              <a:rPr lang="es-AR" sz="1400" b="1" dirty="0">
                <a:solidFill>
                  <a:schemeClr val="bg1"/>
                </a:solidFill>
                <a:latin typeface="Arial" panose="020B0604020202020204" pitchFamily="34" charset="0"/>
                <a:cs typeface="Arial" panose="020B0604020202020204" pitchFamily="34" charset="0"/>
              </a:rPr>
              <a:t>FATIGABILIDAD Y DIFICULTAD PRÁCTICA EJERCICIO</a:t>
            </a:r>
          </a:p>
        </p:txBody>
      </p:sp>
      <p:sp>
        <p:nvSpPr>
          <p:cNvPr id="18" name="CuadroTexto 17">
            <a:extLst>
              <a:ext uri="{FF2B5EF4-FFF2-40B4-BE49-F238E27FC236}">
                <a16:creationId xmlns:a16="http://schemas.microsoft.com/office/drawing/2014/main" id="{755A6862-B93E-9C51-28D2-A8E445565D68}"/>
              </a:ext>
            </a:extLst>
          </p:cNvPr>
          <p:cNvSpPr txBox="1"/>
          <p:nvPr/>
        </p:nvSpPr>
        <p:spPr>
          <a:xfrm>
            <a:off x="3716152" y="4937203"/>
            <a:ext cx="1966861" cy="738664"/>
          </a:xfrm>
          <a:prstGeom prst="rect">
            <a:avLst/>
          </a:prstGeom>
          <a:solidFill>
            <a:srgbClr val="0070C0"/>
          </a:solidFill>
          <a:ln>
            <a:solidFill>
              <a:schemeClr val="tx1">
                <a:lumMod val="65000"/>
                <a:lumOff val="35000"/>
              </a:schemeClr>
            </a:solidFill>
          </a:ln>
        </p:spPr>
        <p:txBody>
          <a:bodyPr wrap="square" rtlCol="0">
            <a:spAutoFit/>
          </a:bodyPr>
          <a:lstStyle/>
          <a:p>
            <a:pPr algn="ctr"/>
            <a:r>
              <a:rPr lang="es-AR" sz="1400" b="1" dirty="0">
                <a:solidFill>
                  <a:schemeClr val="bg1"/>
                </a:solidFill>
                <a:latin typeface="Arial" panose="020B0604020202020204" pitchFamily="34" charset="0"/>
                <a:cs typeface="Arial" panose="020B0604020202020204" pitchFamily="34" charset="0"/>
              </a:rPr>
              <a:t>  </a:t>
            </a:r>
            <a:r>
              <a:rPr lang="es-AR" sz="1200" b="1" dirty="0">
                <a:solidFill>
                  <a:schemeClr val="bg1"/>
                </a:solidFill>
                <a:latin typeface="Arial" panose="020B0604020202020204" pitchFamily="34" charset="0"/>
                <a:cs typeface="Arial" panose="020B0604020202020204" pitchFamily="34" charset="0"/>
              </a:rPr>
              <a:t>ACTIVIDAD FÍSICA</a:t>
            </a:r>
            <a:endParaRPr lang="es-AR" sz="1400" b="1" dirty="0">
              <a:solidFill>
                <a:schemeClr val="bg1"/>
              </a:solidFill>
              <a:latin typeface="Arial" panose="020B0604020202020204" pitchFamily="34" charset="0"/>
              <a:cs typeface="Arial" panose="020B0604020202020204" pitchFamily="34" charset="0"/>
            </a:endParaRPr>
          </a:p>
          <a:p>
            <a:pPr algn="ctr"/>
            <a:endParaRPr lang="es-AR" sz="1400" b="1" dirty="0">
              <a:solidFill>
                <a:schemeClr val="bg1"/>
              </a:solidFill>
              <a:latin typeface="Arial" panose="020B0604020202020204" pitchFamily="34" charset="0"/>
              <a:cs typeface="Arial" panose="020B0604020202020204" pitchFamily="34" charset="0"/>
            </a:endParaRPr>
          </a:p>
          <a:p>
            <a:pPr algn="ctr"/>
            <a:r>
              <a:rPr lang="es-AR" sz="1400" b="1" dirty="0">
                <a:solidFill>
                  <a:schemeClr val="bg1"/>
                </a:solidFill>
                <a:latin typeface="Arial" panose="020B0604020202020204" pitchFamily="34" charset="0"/>
                <a:cs typeface="Arial" panose="020B0604020202020204" pitchFamily="34" charset="0"/>
              </a:rPr>
              <a:t>DISCAPACIDAD</a:t>
            </a:r>
          </a:p>
        </p:txBody>
      </p:sp>
      <p:cxnSp>
        <p:nvCxnSpPr>
          <p:cNvPr id="24" name="Conector recto de flecha 23">
            <a:extLst>
              <a:ext uri="{FF2B5EF4-FFF2-40B4-BE49-F238E27FC236}">
                <a16:creationId xmlns:a16="http://schemas.microsoft.com/office/drawing/2014/main" id="{057C45C3-5654-F7C0-F90C-CF8D31905250}"/>
              </a:ext>
            </a:extLst>
          </p:cNvPr>
          <p:cNvCxnSpPr>
            <a:endCxn id="10" idx="1"/>
          </p:cNvCxnSpPr>
          <p:nvPr/>
        </p:nvCxnSpPr>
        <p:spPr>
          <a:xfrm>
            <a:off x="2611578" y="1391247"/>
            <a:ext cx="110457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5FA98ADB-7297-4B86-D717-7BE6FEC082FD}"/>
              </a:ext>
            </a:extLst>
          </p:cNvPr>
          <p:cNvCxnSpPr>
            <a:stCxn id="10" idx="1"/>
            <a:endCxn id="12" idx="0"/>
          </p:cNvCxnSpPr>
          <p:nvPr/>
        </p:nvCxnSpPr>
        <p:spPr>
          <a:xfrm flipH="1">
            <a:off x="2041421" y="1391247"/>
            <a:ext cx="1674731" cy="828097"/>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EE02822B-BA18-0A4E-BE6D-01F318F76986}"/>
              </a:ext>
            </a:extLst>
          </p:cNvPr>
          <p:cNvCxnSpPr>
            <a:cxnSpLocks/>
            <a:stCxn id="10" idx="2"/>
            <a:endCxn id="13" idx="0"/>
          </p:cNvCxnSpPr>
          <p:nvPr/>
        </p:nvCxnSpPr>
        <p:spPr>
          <a:xfrm>
            <a:off x="4699583" y="1760579"/>
            <a:ext cx="0" cy="50442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EF42708D-1AFF-C275-F62F-7A23C9A68A10}"/>
              </a:ext>
            </a:extLst>
          </p:cNvPr>
          <p:cNvCxnSpPr>
            <a:cxnSpLocks/>
            <a:endCxn id="14" idx="0"/>
          </p:cNvCxnSpPr>
          <p:nvPr/>
        </p:nvCxnSpPr>
        <p:spPr>
          <a:xfrm>
            <a:off x="5683013" y="1391247"/>
            <a:ext cx="1575342" cy="874526"/>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B5EA36ED-D9D2-A1A8-49F3-ED660F891F0E}"/>
              </a:ext>
            </a:extLst>
          </p:cNvPr>
          <p:cNvCxnSpPr>
            <a:cxnSpLocks/>
            <a:stCxn id="13" idx="2"/>
            <a:endCxn id="16" idx="0"/>
          </p:cNvCxnSpPr>
          <p:nvPr/>
        </p:nvCxnSpPr>
        <p:spPr>
          <a:xfrm>
            <a:off x="4699583" y="3003665"/>
            <a:ext cx="0" cy="629324"/>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3CBCB293-0FD7-95CF-FE4E-04E142C1D29B}"/>
              </a:ext>
            </a:extLst>
          </p:cNvPr>
          <p:cNvCxnSpPr>
            <a:cxnSpLocks/>
            <a:stCxn id="12" idx="2"/>
            <a:endCxn id="15" idx="0"/>
          </p:cNvCxnSpPr>
          <p:nvPr/>
        </p:nvCxnSpPr>
        <p:spPr>
          <a:xfrm>
            <a:off x="2041421" y="2958008"/>
            <a:ext cx="49695" cy="62855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74798F69-818D-8A77-B19D-D822CE05F526}"/>
              </a:ext>
            </a:extLst>
          </p:cNvPr>
          <p:cNvCxnSpPr>
            <a:cxnSpLocks/>
            <a:stCxn id="14" idx="2"/>
            <a:endCxn id="17" idx="0"/>
          </p:cNvCxnSpPr>
          <p:nvPr/>
        </p:nvCxnSpPr>
        <p:spPr>
          <a:xfrm>
            <a:off x="7258355" y="3004437"/>
            <a:ext cx="251077" cy="628552"/>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7C07D7C9-8C23-5A71-FC8F-8C204813DF0E}"/>
              </a:ext>
            </a:extLst>
          </p:cNvPr>
          <p:cNvCxnSpPr>
            <a:cxnSpLocks/>
            <a:stCxn id="15" idx="2"/>
            <a:endCxn id="18" idx="1"/>
          </p:cNvCxnSpPr>
          <p:nvPr/>
        </p:nvCxnSpPr>
        <p:spPr>
          <a:xfrm>
            <a:off x="2091116" y="4325224"/>
            <a:ext cx="1625036" cy="106142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27FD3DEB-072C-149C-E779-B805BF18A4CC}"/>
              </a:ext>
            </a:extLst>
          </p:cNvPr>
          <p:cNvCxnSpPr>
            <a:cxnSpLocks/>
            <a:stCxn id="16" idx="2"/>
            <a:endCxn id="18" idx="0"/>
          </p:cNvCxnSpPr>
          <p:nvPr/>
        </p:nvCxnSpPr>
        <p:spPr>
          <a:xfrm>
            <a:off x="4699583" y="4371653"/>
            <a:ext cx="0" cy="565550"/>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86C9553C-FF94-CECC-4F8C-F0AF7EEBCB6C}"/>
              </a:ext>
            </a:extLst>
          </p:cNvPr>
          <p:cNvCxnSpPr>
            <a:cxnSpLocks/>
            <a:endCxn id="18" idx="3"/>
          </p:cNvCxnSpPr>
          <p:nvPr/>
        </p:nvCxnSpPr>
        <p:spPr>
          <a:xfrm flipH="1">
            <a:off x="5683013" y="4371653"/>
            <a:ext cx="1575341" cy="1014991"/>
          </a:xfrm>
          <a:prstGeom prst="straightConnector1">
            <a:avLst/>
          </a:prstGeom>
          <a:ln w="762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Flecha: hacia abajo 55">
            <a:extLst>
              <a:ext uri="{FF2B5EF4-FFF2-40B4-BE49-F238E27FC236}">
                <a16:creationId xmlns:a16="http://schemas.microsoft.com/office/drawing/2014/main" id="{4BE9F266-A1AB-E4F8-7A26-961256E5703F}"/>
              </a:ext>
            </a:extLst>
          </p:cNvPr>
          <p:cNvSpPr/>
          <p:nvPr/>
        </p:nvSpPr>
        <p:spPr>
          <a:xfrm>
            <a:off x="1057990" y="2497527"/>
            <a:ext cx="294815" cy="309418"/>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7" name="Flecha: hacia abajo 56">
            <a:extLst>
              <a:ext uri="{FF2B5EF4-FFF2-40B4-BE49-F238E27FC236}">
                <a16:creationId xmlns:a16="http://schemas.microsoft.com/office/drawing/2014/main" id="{686D83CB-8F2B-9323-44D4-06D373E979E3}"/>
              </a:ext>
            </a:extLst>
          </p:cNvPr>
          <p:cNvSpPr/>
          <p:nvPr/>
        </p:nvSpPr>
        <p:spPr>
          <a:xfrm>
            <a:off x="3714809" y="2504917"/>
            <a:ext cx="294815" cy="309418"/>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8" name="Flecha: hacia abajo 57">
            <a:extLst>
              <a:ext uri="{FF2B5EF4-FFF2-40B4-BE49-F238E27FC236}">
                <a16:creationId xmlns:a16="http://schemas.microsoft.com/office/drawing/2014/main" id="{559F542D-1749-434A-79BD-1EF6FC80E052}"/>
              </a:ext>
            </a:extLst>
          </p:cNvPr>
          <p:cNvSpPr/>
          <p:nvPr/>
        </p:nvSpPr>
        <p:spPr>
          <a:xfrm>
            <a:off x="6323275" y="2510605"/>
            <a:ext cx="294815" cy="309418"/>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9" name="Flecha: hacia abajo 58">
            <a:extLst>
              <a:ext uri="{FF2B5EF4-FFF2-40B4-BE49-F238E27FC236}">
                <a16:creationId xmlns:a16="http://schemas.microsoft.com/office/drawing/2014/main" id="{AAFA8EA0-2697-1837-3603-0DFAB56527A3}"/>
              </a:ext>
            </a:extLst>
          </p:cNvPr>
          <p:cNvSpPr/>
          <p:nvPr/>
        </p:nvSpPr>
        <p:spPr>
          <a:xfrm rot="10800000">
            <a:off x="6230393" y="3801183"/>
            <a:ext cx="294815" cy="309418"/>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0" name="Flecha: hacia abajo 59">
            <a:extLst>
              <a:ext uri="{FF2B5EF4-FFF2-40B4-BE49-F238E27FC236}">
                <a16:creationId xmlns:a16="http://schemas.microsoft.com/office/drawing/2014/main" id="{6CC93DB6-5E9A-E334-782C-7C018EF9609A}"/>
              </a:ext>
            </a:extLst>
          </p:cNvPr>
          <p:cNvSpPr/>
          <p:nvPr/>
        </p:nvSpPr>
        <p:spPr>
          <a:xfrm rot="10800000">
            <a:off x="3714808" y="3836715"/>
            <a:ext cx="294815" cy="309418"/>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1" name="Flecha: hacia abajo 60">
            <a:extLst>
              <a:ext uri="{FF2B5EF4-FFF2-40B4-BE49-F238E27FC236}">
                <a16:creationId xmlns:a16="http://schemas.microsoft.com/office/drawing/2014/main" id="{0FD017C5-869B-B848-E894-ED963D3DB4D3}"/>
              </a:ext>
            </a:extLst>
          </p:cNvPr>
          <p:cNvSpPr/>
          <p:nvPr/>
        </p:nvSpPr>
        <p:spPr>
          <a:xfrm rot="10800000">
            <a:off x="1044891" y="3801183"/>
            <a:ext cx="294815" cy="309418"/>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2" name="Flecha: hacia abajo 61">
            <a:extLst>
              <a:ext uri="{FF2B5EF4-FFF2-40B4-BE49-F238E27FC236}">
                <a16:creationId xmlns:a16="http://schemas.microsoft.com/office/drawing/2014/main" id="{826DA86A-F58E-79BE-5728-21152298CD33}"/>
              </a:ext>
            </a:extLst>
          </p:cNvPr>
          <p:cNvSpPr/>
          <p:nvPr/>
        </p:nvSpPr>
        <p:spPr>
          <a:xfrm>
            <a:off x="3765645" y="4944895"/>
            <a:ext cx="294815" cy="309418"/>
          </a:xfrm>
          <a:prstGeom prst="down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Flecha: hacia abajo 62">
            <a:extLst>
              <a:ext uri="{FF2B5EF4-FFF2-40B4-BE49-F238E27FC236}">
                <a16:creationId xmlns:a16="http://schemas.microsoft.com/office/drawing/2014/main" id="{030BFC62-F339-8E58-E315-2023C3004D2E}"/>
              </a:ext>
            </a:extLst>
          </p:cNvPr>
          <p:cNvSpPr/>
          <p:nvPr/>
        </p:nvSpPr>
        <p:spPr>
          <a:xfrm rot="10800000">
            <a:off x="3745855" y="5305040"/>
            <a:ext cx="294815" cy="309418"/>
          </a:xfrm>
          <a:prstGeom prst="downArrow">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876327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3" name="Diagrama 2">
            <a:extLst>
              <a:ext uri="{FF2B5EF4-FFF2-40B4-BE49-F238E27FC236}">
                <a16:creationId xmlns:a16="http://schemas.microsoft.com/office/drawing/2014/main" id="{F6C1BAF3-B4BB-81F9-D7EA-88BD8F7D5A78}"/>
              </a:ext>
            </a:extLst>
          </p:cNvPr>
          <p:cNvGraphicFramePr/>
          <p:nvPr>
            <p:extLst>
              <p:ext uri="{D42A27DB-BD31-4B8C-83A1-F6EECF244321}">
                <p14:modId xmlns:p14="http://schemas.microsoft.com/office/powerpoint/2010/main" val="3667766103"/>
              </p:ext>
            </p:extLst>
          </p:nvPr>
        </p:nvGraphicFramePr>
        <p:xfrm>
          <a:off x="769898" y="7704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CuadroTexto 7">
            <a:extLst>
              <a:ext uri="{FF2B5EF4-FFF2-40B4-BE49-F238E27FC236}">
                <a16:creationId xmlns:a16="http://schemas.microsoft.com/office/drawing/2014/main" id="{BF79B73B-C9A9-E6A8-1CA2-EAFD800DCFF4}"/>
              </a:ext>
            </a:extLst>
          </p:cNvPr>
          <p:cNvSpPr txBox="1"/>
          <p:nvPr/>
        </p:nvSpPr>
        <p:spPr>
          <a:xfrm>
            <a:off x="2092753" y="2325637"/>
            <a:ext cx="1712563" cy="2308324"/>
          </a:xfrm>
          <a:prstGeom prst="rect">
            <a:avLst/>
          </a:prstGeom>
          <a:noFill/>
        </p:spPr>
        <p:txBody>
          <a:bodyPr wrap="square" rtlCol="0">
            <a:spAutoFit/>
          </a:bodyPr>
          <a:lstStyle/>
          <a:p>
            <a:pPr algn="ctr"/>
            <a:r>
              <a:rPr lang="es-AR" b="1" dirty="0">
                <a:solidFill>
                  <a:srgbClr val="FF0000"/>
                </a:solidFill>
                <a:latin typeface="Arial Black" panose="020B0A04020102020204" pitchFamily="34" charset="0"/>
                <a:cs typeface="Arial" panose="020B0604020202020204" pitchFamily="34" charset="0"/>
              </a:rPr>
              <a:t>Sarcopenia</a:t>
            </a:r>
          </a:p>
          <a:p>
            <a:pPr algn="ctr"/>
            <a:endParaRPr lang="es-AR" dirty="0">
              <a:latin typeface="Arial" panose="020B0604020202020204" pitchFamily="34" charset="0"/>
              <a:cs typeface="Arial" panose="020B0604020202020204" pitchFamily="34" charset="0"/>
            </a:endParaRPr>
          </a:p>
          <a:p>
            <a:pPr algn="ctr"/>
            <a:r>
              <a:rPr lang="es-AR" dirty="0">
                <a:latin typeface="Arial" panose="020B0604020202020204" pitchFamily="34" charset="0"/>
                <a:cs typeface="Arial" panose="020B0604020202020204" pitchFamily="34" charset="0"/>
              </a:rPr>
              <a:t>• Pérdida masa muscular</a:t>
            </a:r>
          </a:p>
          <a:p>
            <a:pPr algn="ctr"/>
            <a:endParaRPr lang="es-AR" dirty="0">
              <a:latin typeface="Arial" panose="020B0604020202020204" pitchFamily="34" charset="0"/>
              <a:cs typeface="Arial" panose="020B0604020202020204" pitchFamily="34" charset="0"/>
            </a:endParaRPr>
          </a:p>
          <a:p>
            <a:pPr algn="ctr"/>
            <a:r>
              <a:rPr lang="es-AR" dirty="0">
                <a:latin typeface="Arial" panose="020B0604020202020204" pitchFamily="34" charset="0"/>
                <a:cs typeface="Arial" panose="020B0604020202020204" pitchFamily="34" charset="0"/>
              </a:rPr>
              <a:t>• Baja calidad muscular</a:t>
            </a:r>
          </a:p>
        </p:txBody>
      </p:sp>
      <p:sp>
        <p:nvSpPr>
          <p:cNvPr id="9" name="CuadroTexto 8">
            <a:extLst>
              <a:ext uri="{FF2B5EF4-FFF2-40B4-BE49-F238E27FC236}">
                <a16:creationId xmlns:a16="http://schemas.microsoft.com/office/drawing/2014/main" id="{91B150C1-DF0A-B437-FF55-744FFF518D56}"/>
              </a:ext>
            </a:extLst>
          </p:cNvPr>
          <p:cNvSpPr txBox="1"/>
          <p:nvPr/>
        </p:nvSpPr>
        <p:spPr>
          <a:xfrm>
            <a:off x="4064842" y="2726413"/>
            <a:ext cx="1598749" cy="1815882"/>
          </a:xfrm>
          <a:prstGeom prst="rect">
            <a:avLst/>
          </a:prstGeom>
          <a:noFill/>
        </p:spPr>
        <p:txBody>
          <a:bodyPr wrap="square" rtlCol="0">
            <a:spAutoFit/>
          </a:bodyPr>
          <a:lstStyle/>
          <a:p>
            <a:pPr algn="ctr"/>
            <a:r>
              <a:rPr lang="es-AR" sz="1400" b="1" dirty="0">
                <a:solidFill>
                  <a:srgbClr val="FF0000"/>
                </a:solidFill>
                <a:latin typeface="Arial Black" panose="020B0A04020102020204" pitchFamily="34" charset="0"/>
                <a:cs typeface="Arial" panose="020B0604020202020204" pitchFamily="34" charset="0"/>
              </a:rPr>
              <a:t>Discapacidad funcional</a:t>
            </a:r>
          </a:p>
          <a:p>
            <a:pPr algn="ctr"/>
            <a:endParaRPr lang="es-AR" sz="1400" dirty="0">
              <a:latin typeface="Arial" panose="020B0604020202020204" pitchFamily="34" charset="0"/>
              <a:cs typeface="Arial" panose="020B0604020202020204" pitchFamily="34" charset="0"/>
            </a:endParaRPr>
          </a:p>
          <a:p>
            <a:pPr algn="ctr"/>
            <a:r>
              <a:rPr lang="es-AR" sz="1400" dirty="0">
                <a:latin typeface="Arial" panose="020B0604020202020204" pitchFamily="34" charset="0"/>
                <a:cs typeface="Arial" panose="020B0604020202020204" pitchFamily="34" charset="0"/>
              </a:rPr>
              <a:t>• Baja fuerza muscular</a:t>
            </a:r>
          </a:p>
          <a:p>
            <a:pPr algn="ctr"/>
            <a:r>
              <a:rPr lang="es-AR" sz="1400" dirty="0">
                <a:latin typeface="Arial" panose="020B0604020202020204" pitchFamily="34" charset="0"/>
                <a:cs typeface="Arial" panose="020B0604020202020204" pitchFamily="34" charset="0"/>
              </a:rPr>
              <a:t>• Velocidad marcha lenta</a:t>
            </a:r>
          </a:p>
          <a:p>
            <a:pPr algn="ctr"/>
            <a:r>
              <a:rPr lang="es-AR" sz="1400" dirty="0">
                <a:latin typeface="Arial" panose="020B0604020202020204" pitchFamily="34" charset="0"/>
                <a:cs typeface="Arial" panose="020B0604020202020204" pitchFamily="34" charset="0"/>
              </a:rPr>
              <a:t>•Déficit equilibro</a:t>
            </a:r>
          </a:p>
        </p:txBody>
      </p:sp>
      <p:sp>
        <p:nvSpPr>
          <p:cNvPr id="12" name="CuadroTexto 11">
            <a:extLst>
              <a:ext uri="{FF2B5EF4-FFF2-40B4-BE49-F238E27FC236}">
                <a16:creationId xmlns:a16="http://schemas.microsoft.com/office/drawing/2014/main" id="{ABE83151-E4CF-BA3B-6D59-4577720027E5}"/>
              </a:ext>
            </a:extLst>
          </p:cNvPr>
          <p:cNvSpPr txBox="1"/>
          <p:nvPr/>
        </p:nvSpPr>
        <p:spPr>
          <a:xfrm>
            <a:off x="5798397" y="2075934"/>
            <a:ext cx="2123065" cy="3139321"/>
          </a:xfrm>
          <a:prstGeom prst="rect">
            <a:avLst/>
          </a:prstGeom>
          <a:noFill/>
        </p:spPr>
        <p:txBody>
          <a:bodyPr wrap="square" rtlCol="0">
            <a:spAutoFit/>
          </a:bodyPr>
          <a:lstStyle/>
          <a:p>
            <a:pPr algn="ctr"/>
            <a:r>
              <a:rPr lang="es-AR" b="1" dirty="0">
                <a:solidFill>
                  <a:srgbClr val="FF0000"/>
                </a:solidFill>
                <a:latin typeface="Arial Black" panose="020B0A04020102020204" pitchFamily="34" charset="0"/>
                <a:cs typeface="Arial" panose="020B0604020202020204" pitchFamily="34" charset="0"/>
              </a:rPr>
              <a:t>Fragilidad</a:t>
            </a:r>
          </a:p>
          <a:p>
            <a:pPr algn="ctr"/>
            <a:endParaRPr lang="es-AR" dirty="0">
              <a:latin typeface="Arial" panose="020B0604020202020204" pitchFamily="34" charset="0"/>
              <a:cs typeface="Arial" panose="020B0604020202020204" pitchFamily="34" charset="0"/>
            </a:endParaRPr>
          </a:p>
          <a:p>
            <a:pPr algn="ctr"/>
            <a:r>
              <a:rPr lang="es-AR" dirty="0">
                <a:latin typeface="Arial" panose="020B0604020202020204" pitchFamily="34" charset="0"/>
                <a:cs typeface="Arial" panose="020B0604020202020204" pitchFamily="34" charset="0"/>
              </a:rPr>
              <a:t>• Acumulación fatiga</a:t>
            </a:r>
          </a:p>
          <a:p>
            <a:pPr algn="ctr"/>
            <a:r>
              <a:rPr lang="es-AR" dirty="0">
                <a:latin typeface="Arial" panose="020B0604020202020204" pitchFamily="34" charset="0"/>
                <a:cs typeface="Arial" panose="020B0604020202020204" pitchFamily="34" charset="0"/>
              </a:rPr>
              <a:t>• Comportamiento sedentario</a:t>
            </a:r>
          </a:p>
          <a:p>
            <a:pPr algn="ctr"/>
            <a:r>
              <a:rPr lang="es-AR" dirty="0">
                <a:latin typeface="Arial" panose="020B0604020202020204" pitchFamily="34" charset="0"/>
                <a:cs typeface="Arial" panose="020B0604020202020204" pitchFamily="34" charset="0"/>
              </a:rPr>
              <a:t>• </a:t>
            </a:r>
            <a:r>
              <a:rPr lang="es-AR" dirty="0" err="1">
                <a:latin typeface="Arial" panose="020B0604020202020204" pitchFamily="34" charset="0"/>
                <a:cs typeface="Arial" panose="020B0604020202020204" pitchFamily="34" charset="0"/>
              </a:rPr>
              <a:t>Intrapeso</a:t>
            </a:r>
            <a:endParaRPr lang="es-AR" dirty="0">
              <a:latin typeface="Arial" panose="020B0604020202020204" pitchFamily="34" charset="0"/>
              <a:cs typeface="Arial" panose="020B0604020202020204" pitchFamily="34" charset="0"/>
            </a:endParaRPr>
          </a:p>
          <a:p>
            <a:pPr algn="ctr"/>
            <a:r>
              <a:rPr lang="es-AR" dirty="0">
                <a:latin typeface="Arial" panose="020B0604020202020204" pitchFamily="34" charset="0"/>
                <a:cs typeface="Arial" panose="020B0604020202020204" pitchFamily="34" charset="0"/>
              </a:rPr>
              <a:t>• Discapacidad cognitiva</a:t>
            </a:r>
          </a:p>
          <a:p>
            <a:pPr algn="ctr"/>
            <a:r>
              <a:rPr lang="es-AR" dirty="0">
                <a:latin typeface="Arial" panose="020B0604020202020204" pitchFamily="34" charset="0"/>
                <a:cs typeface="Arial" panose="020B0604020202020204" pitchFamily="34" charset="0"/>
              </a:rPr>
              <a:t>• Aislamiento social</a:t>
            </a:r>
          </a:p>
        </p:txBody>
      </p:sp>
    </p:spTree>
    <p:extLst>
      <p:ext uri="{BB962C8B-B14F-4D97-AF65-F5344CB8AC3E}">
        <p14:creationId xmlns:p14="http://schemas.microsoft.com/office/powerpoint/2010/main" val="37247821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59553" y="91654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DESARROLLO DE ASPECTOS COGNITIVOS</a:t>
            </a:r>
            <a:endParaRPr lang="es-ES" sz="2800" b="1" kern="1200" dirty="0">
              <a:solidFill>
                <a:schemeClr val="bg1"/>
              </a:solidFill>
              <a:latin typeface="Arial Black" panose="020B0A04020102020204" pitchFamily="34" charset="0"/>
              <a:cs typeface="Arial" panose="020B0604020202020204" pitchFamily="34" charset="0"/>
            </a:endParaRPr>
          </a:p>
        </p:txBody>
      </p:sp>
      <p:sp>
        <p:nvSpPr>
          <p:cNvPr id="10" name="15 Elipse">
            <a:extLst>
              <a:ext uri="{FF2B5EF4-FFF2-40B4-BE49-F238E27FC236}">
                <a16:creationId xmlns:a16="http://schemas.microsoft.com/office/drawing/2014/main" id="{9528D902-8275-AB7F-2A9A-DF03E97FA30A}"/>
              </a:ext>
            </a:extLst>
          </p:cNvPr>
          <p:cNvSpPr/>
          <p:nvPr/>
        </p:nvSpPr>
        <p:spPr>
          <a:xfrm>
            <a:off x="3084285" y="1707072"/>
            <a:ext cx="3585029" cy="1038912"/>
          </a:xfrm>
          <a:prstGeom prst="ellipse">
            <a:avLst/>
          </a:prstGeom>
          <a:solidFill>
            <a:srgbClr val="54CEE3"/>
          </a:solidFill>
          <a:ln w="57150">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2000" b="1" dirty="0">
                <a:solidFill>
                  <a:schemeClr val="tx1">
                    <a:lumMod val="75000"/>
                    <a:lumOff val="25000"/>
                  </a:schemeClr>
                </a:solidFill>
                <a:latin typeface="Arial" panose="020B0604020202020204" pitchFamily="34" charset="0"/>
                <a:cs typeface="Arial" panose="020B0604020202020204" pitchFamily="34" charset="0"/>
              </a:rPr>
              <a:t>MUY IMPORTANTE</a:t>
            </a:r>
          </a:p>
        </p:txBody>
      </p:sp>
      <p:sp>
        <p:nvSpPr>
          <p:cNvPr id="2" name="4 CuadroTexto">
            <a:extLst>
              <a:ext uri="{FF2B5EF4-FFF2-40B4-BE49-F238E27FC236}">
                <a16:creationId xmlns:a16="http://schemas.microsoft.com/office/drawing/2014/main" id="{D9D89801-7219-2353-B72B-9210470588FF}"/>
              </a:ext>
            </a:extLst>
          </p:cNvPr>
          <p:cNvSpPr txBox="1"/>
          <p:nvPr/>
        </p:nvSpPr>
        <p:spPr>
          <a:xfrm>
            <a:off x="755728" y="3439086"/>
            <a:ext cx="8205860" cy="2246769"/>
          </a:xfrm>
          <a:prstGeom prst="rect">
            <a:avLst/>
          </a:prstGeom>
          <a:noFill/>
          <a:ln w="12700">
            <a:solidFill>
              <a:schemeClr val="accent1"/>
            </a:solidFill>
            <a:prstDash val="dash"/>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tabLst/>
              <a:defRPr/>
            </a:pPr>
            <a:r>
              <a:rPr kumimoji="0" lang="es-E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El trabajo desde este prisma contribuirá a </a:t>
            </a:r>
            <a:r>
              <a:rPr kumimoji="0" lang="es-ES" sz="20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reducir el auge de las enfermedades neurodegenerativas</a:t>
            </a:r>
            <a:r>
              <a:rPr kumimoji="0" lang="es-E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Tx/>
              <a:buSzTx/>
              <a:tabLst/>
              <a:defRPr/>
            </a:pPr>
            <a:r>
              <a:rPr kumimoji="0" lang="es-E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 Tener claro que nuestra labor como técnicos se basa en el movimiento pero que este es </a:t>
            </a:r>
            <a:r>
              <a:rPr kumimoji="0" lang="es-ES" sz="2000" b="1"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perfectamente compatible </a:t>
            </a:r>
            <a:r>
              <a:rPr kumimoji="0" lang="es-E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rPr>
              <a:t>con “hacer pensar” a la persona mayor.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2248670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59553" y="995465"/>
            <a:ext cx="7678819"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DESARROLLO DE ASPECTOS COGNITIVOS</a:t>
            </a:r>
            <a:endParaRPr lang="es-ES" sz="2800" b="1" kern="1200" dirty="0">
              <a:solidFill>
                <a:schemeClr val="bg1"/>
              </a:solidFill>
              <a:latin typeface="Arial Black" panose="020B0A04020102020204" pitchFamily="34" charset="0"/>
              <a:cs typeface="Arial" panose="020B0604020202020204" pitchFamily="34" charset="0"/>
            </a:endParaRPr>
          </a:p>
        </p:txBody>
      </p:sp>
      <p:sp>
        <p:nvSpPr>
          <p:cNvPr id="2" name="4 CuadroTexto">
            <a:extLst>
              <a:ext uri="{FF2B5EF4-FFF2-40B4-BE49-F238E27FC236}">
                <a16:creationId xmlns:a16="http://schemas.microsoft.com/office/drawing/2014/main" id="{D9D89801-7219-2353-B72B-9210470588FF}"/>
              </a:ext>
            </a:extLst>
          </p:cNvPr>
          <p:cNvSpPr txBox="1"/>
          <p:nvPr/>
        </p:nvSpPr>
        <p:spPr>
          <a:xfrm>
            <a:off x="345237" y="1711886"/>
            <a:ext cx="9001963" cy="1323439"/>
          </a:xfrm>
          <a:prstGeom prst="rect">
            <a:avLst/>
          </a:prstGeom>
          <a:noFill/>
          <a:ln w="12700">
            <a:solidFill>
              <a:schemeClr val="accent1"/>
            </a:solidFill>
            <a:prstDash val="dash"/>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sz="2000" dirty="0">
                <a:latin typeface="Arial" panose="020B0604020202020204" pitchFamily="34" charset="0"/>
                <a:cs typeface="Arial" panose="020B0604020202020204" pitchFamily="34" charset="0"/>
              </a:rPr>
              <a:t>• Un técnico deportivo debe saber qué ocurre en el sistema nervioso de la persona mayor</a:t>
            </a:r>
          </a:p>
          <a:p>
            <a:pPr algn="ctr"/>
            <a:endParaRPr lang="es-ES" sz="2000" dirty="0">
              <a:latin typeface="Arial" panose="020B0604020202020204" pitchFamily="34" charset="0"/>
              <a:cs typeface="Arial" panose="020B0604020202020204" pitchFamily="34" charset="0"/>
            </a:endParaRPr>
          </a:p>
          <a:p>
            <a:pPr algn="ctr"/>
            <a:r>
              <a:rPr lang="es-ES" sz="2000" dirty="0">
                <a:latin typeface="Arial" panose="020B0604020202020204" pitchFamily="34" charset="0"/>
                <a:cs typeface="Arial" panose="020B0604020202020204" pitchFamily="34" charset="0"/>
              </a:rPr>
              <a:t>• Debe tenerlo presente a la hora de diseñar una tarea de entrenamiento</a:t>
            </a:r>
          </a:p>
        </p:txBody>
      </p:sp>
      <p:pic>
        <p:nvPicPr>
          <p:cNvPr id="3" name="Imagen 2">
            <a:extLst>
              <a:ext uri="{FF2B5EF4-FFF2-40B4-BE49-F238E27FC236}">
                <a16:creationId xmlns:a16="http://schemas.microsoft.com/office/drawing/2014/main" id="{8CBA8791-BF15-7DF7-C5E0-C4E9FE6FEF29}"/>
              </a:ext>
            </a:extLst>
          </p:cNvPr>
          <p:cNvPicPr>
            <a:picLocks noChangeAspect="1"/>
          </p:cNvPicPr>
          <p:nvPr/>
        </p:nvPicPr>
        <p:blipFill>
          <a:blip r:embed="rId7"/>
          <a:stretch>
            <a:fillRect/>
          </a:stretch>
        </p:blipFill>
        <p:spPr>
          <a:xfrm>
            <a:off x="3006435" y="3238523"/>
            <a:ext cx="3740726" cy="2816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2" descr="Cerebro divertido como lámpara ilustración vectorial cerebro de dibujos  animados tiene una idea | Vector Premium">
            <a:extLst>
              <a:ext uri="{FF2B5EF4-FFF2-40B4-BE49-F238E27FC236}">
                <a16:creationId xmlns:a16="http://schemas.microsoft.com/office/drawing/2014/main" id="{426C0A3A-4EF5-C23C-7D57-7A9602C9FCE8}"/>
              </a:ext>
            </a:extLst>
          </p:cNvPr>
          <p:cNvPicPr>
            <a:picLocks noChangeAspect="1" noChangeArrowheads="1"/>
          </p:cNvPicPr>
          <p:nvPr/>
        </p:nvPicPr>
        <p:blipFill>
          <a:blip r:embed="rId8"/>
          <a:srcRect l="11933" t="10587" r="11125" b="8979"/>
          <a:stretch>
            <a:fillRect/>
          </a:stretch>
        </p:blipFill>
        <p:spPr bwMode="auto">
          <a:xfrm>
            <a:off x="8162297" y="712665"/>
            <a:ext cx="761736" cy="7963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1970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DESARROLLO DE SPECTOS COGNITIVOS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11D0C49E-A830-6721-C11F-7891C54A0711}"/>
              </a:ext>
            </a:extLst>
          </p:cNvPr>
          <p:cNvSpPr txBox="1"/>
          <p:nvPr/>
        </p:nvSpPr>
        <p:spPr>
          <a:xfrm>
            <a:off x="463960" y="2365951"/>
            <a:ext cx="4353358" cy="2923877"/>
          </a:xfrm>
          <a:prstGeom prst="rect">
            <a:avLst/>
          </a:prstGeom>
          <a:noFill/>
          <a:ln w="19050">
            <a:solidFill>
              <a:schemeClr val="bg1"/>
            </a:solidFill>
          </a:ln>
        </p:spPr>
        <p:txBody>
          <a:bodyPr wrap="square" rtlCol="0">
            <a:spAutoFit/>
          </a:bodyPr>
          <a:lstStyle/>
          <a:p>
            <a:pPr algn="ctr" defTabSz="1088639" hangingPunct="0"/>
            <a:r>
              <a:rPr lang="es-ES" sz="1600" b="1" dirty="0">
                <a:solidFill>
                  <a:schemeClr val="bg1"/>
                </a:solidFill>
                <a:latin typeface="Arial" pitchFamily="34" charset="0"/>
                <a:cs typeface="Arial" pitchFamily="34" charset="0"/>
                <a:sym typeface="Calibri"/>
              </a:rPr>
              <a:t>BÁSICAS</a:t>
            </a:r>
            <a:endParaRPr lang="es-ES" sz="1400" b="1" dirty="0">
              <a:solidFill>
                <a:schemeClr val="bg1"/>
              </a:solidFill>
              <a:latin typeface="Arial" pitchFamily="34" charset="0"/>
              <a:cs typeface="Arial" pitchFamily="34" charset="0"/>
              <a:sym typeface="Calibri"/>
            </a:endParaRPr>
          </a:p>
          <a:p>
            <a:pPr algn="ctr" defTabSz="1088639" hangingPunct="0"/>
            <a:endParaRPr lang="es-ES" sz="1400" b="1" dirty="0">
              <a:solidFill>
                <a:srgbClr val="000000"/>
              </a:solidFill>
              <a:latin typeface="Arial" pitchFamily="34" charset="0"/>
              <a:cs typeface="Arial" pitchFamily="34" charset="0"/>
            </a:endParaRPr>
          </a:p>
          <a:p>
            <a:pPr algn="ctr" defTabSz="1088639" hangingPunct="0"/>
            <a:r>
              <a:rPr lang="es-ES" sz="1400" b="1" dirty="0">
                <a:solidFill>
                  <a:srgbClr val="000000"/>
                </a:solidFill>
                <a:latin typeface="Arial" pitchFamily="34" charset="0"/>
                <a:cs typeface="Arial" pitchFamily="34" charset="0"/>
              </a:rPr>
              <a:t> </a:t>
            </a:r>
            <a:r>
              <a:rPr lang="es-ES" sz="1400" b="1" dirty="0">
                <a:solidFill>
                  <a:srgbClr val="000000"/>
                </a:solidFill>
                <a:latin typeface="Arial" pitchFamily="34" charset="0"/>
                <a:cs typeface="Arial" pitchFamily="34" charset="0"/>
                <a:sym typeface="Calibri"/>
              </a:rPr>
              <a:t>ORIENTACIÓN </a:t>
            </a:r>
            <a:r>
              <a:rPr lang="es-ES" sz="1400" dirty="0">
                <a:solidFill>
                  <a:srgbClr val="000000"/>
                </a:solidFill>
                <a:latin typeface="Arial" pitchFamily="34" charset="0"/>
                <a:cs typeface="Arial" pitchFamily="34" charset="0"/>
                <a:sym typeface="Calibri"/>
              </a:rPr>
              <a:t>(espacial, temporal, personal)</a:t>
            </a:r>
          </a:p>
          <a:p>
            <a:pPr algn="ctr" defTabSz="1088639" hangingPunct="0"/>
            <a:endParaRPr lang="es-ES" sz="1400" b="1" baseline="0" dirty="0">
              <a:solidFill>
                <a:srgbClr val="000000"/>
              </a:solidFill>
              <a:latin typeface="Arial" pitchFamily="34" charset="0"/>
              <a:cs typeface="Arial" pitchFamily="34" charset="0"/>
            </a:endParaRPr>
          </a:p>
          <a:p>
            <a:pPr algn="ctr" defTabSz="1088639" hangingPunct="0"/>
            <a:r>
              <a:rPr lang="es-ES" sz="1400" b="1" dirty="0">
                <a:solidFill>
                  <a:srgbClr val="000000"/>
                </a:solidFill>
                <a:latin typeface="Arial" pitchFamily="34" charset="0"/>
                <a:cs typeface="Arial" pitchFamily="34" charset="0"/>
                <a:sym typeface="Calibri"/>
              </a:rPr>
              <a:t> ATENCIÓN </a:t>
            </a:r>
            <a:r>
              <a:rPr lang="es-ES" sz="1400" dirty="0">
                <a:solidFill>
                  <a:srgbClr val="000000"/>
                </a:solidFill>
                <a:latin typeface="Arial" pitchFamily="34" charset="0"/>
                <a:cs typeface="Arial" pitchFamily="34" charset="0"/>
                <a:sym typeface="Calibri"/>
              </a:rPr>
              <a:t>(selectiva, dividida y alternante, sostenida, velocidad de procesamiento)</a:t>
            </a:r>
          </a:p>
          <a:p>
            <a:pPr algn="ctr" defTabSz="1088639" hangingPunct="0"/>
            <a:endParaRPr lang="es-ES" sz="1400" b="1" dirty="0">
              <a:solidFill>
                <a:srgbClr val="000000"/>
              </a:solidFill>
              <a:latin typeface="Arial" pitchFamily="34" charset="0"/>
              <a:cs typeface="Arial" pitchFamily="34" charset="0"/>
            </a:endParaRPr>
          </a:p>
          <a:p>
            <a:pPr algn="ctr" defTabSz="1088639" hangingPunct="0"/>
            <a:r>
              <a:rPr lang="es-ES" sz="1400" b="1" dirty="0">
                <a:solidFill>
                  <a:srgbClr val="000000"/>
                </a:solidFill>
                <a:latin typeface="Arial" pitchFamily="34" charset="0"/>
                <a:cs typeface="Arial" pitchFamily="34" charset="0"/>
                <a:sym typeface="Calibri"/>
              </a:rPr>
              <a:t> MEMORIA </a:t>
            </a:r>
            <a:r>
              <a:rPr lang="es-ES" sz="1400" dirty="0">
                <a:solidFill>
                  <a:srgbClr val="000000"/>
                </a:solidFill>
                <a:latin typeface="Arial" pitchFamily="34" charset="0"/>
                <a:cs typeface="Arial" pitchFamily="34" charset="0"/>
                <a:sym typeface="Calibri"/>
              </a:rPr>
              <a:t>(episódica, semántica, autobiográfica, procedimental, prospectiva)</a:t>
            </a:r>
          </a:p>
          <a:p>
            <a:pPr algn="ctr" defTabSz="1088639" hangingPunct="0"/>
            <a:endParaRPr lang="es-ES" sz="1400" b="1" dirty="0">
              <a:solidFill>
                <a:srgbClr val="000000"/>
              </a:solidFill>
              <a:latin typeface="Arial" pitchFamily="34" charset="0"/>
              <a:cs typeface="Arial" pitchFamily="34" charset="0"/>
            </a:endParaRPr>
          </a:p>
          <a:p>
            <a:pPr algn="ctr" defTabSz="1088639" hangingPunct="0"/>
            <a:r>
              <a:rPr lang="es-ES" sz="1400" b="1" dirty="0">
                <a:solidFill>
                  <a:srgbClr val="000000"/>
                </a:solidFill>
                <a:latin typeface="Arial" pitchFamily="34" charset="0"/>
                <a:cs typeface="Arial" pitchFamily="34" charset="0"/>
                <a:sym typeface="Calibri"/>
              </a:rPr>
              <a:t> PERCEPCIÓN </a:t>
            </a:r>
            <a:r>
              <a:rPr lang="es-ES" sz="1400" dirty="0">
                <a:solidFill>
                  <a:srgbClr val="000000"/>
                </a:solidFill>
                <a:latin typeface="Arial" pitchFamily="34" charset="0"/>
                <a:cs typeface="Arial" pitchFamily="34" charset="0"/>
                <a:sym typeface="Calibri"/>
              </a:rPr>
              <a:t>(visual, auditiva, táctil)</a:t>
            </a:r>
          </a:p>
          <a:p>
            <a:pPr algn="ctr" defTabSz="1088639" hangingPunct="0"/>
            <a:endParaRPr lang="es-ES" sz="1400" b="1" dirty="0">
              <a:solidFill>
                <a:srgbClr val="000000"/>
              </a:solidFill>
              <a:latin typeface="Arial" pitchFamily="34" charset="0"/>
              <a:cs typeface="Arial" pitchFamily="34" charset="0"/>
            </a:endParaRPr>
          </a:p>
          <a:p>
            <a:pPr algn="ctr" defTabSz="1088639" hangingPunct="0"/>
            <a:r>
              <a:rPr lang="es-ES" sz="1400" b="1" dirty="0">
                <a:solidFill>
                  <a:srgbClr val="000000"/>
                </a:solidFill>
                <a:latin typeface="Arial" pitchFamily="34" charset="0"/>
                <a:cs typeface="Arial" pitchFamily="34" charset="0"/>
                <a:sym typeface="Calibri"/>
              </a:rPr>
              <a:t> PRAXIAS </a:t>
            </a:r>
            <a:r>
              <a:rPr lang="es-ES" sz="1400" dirty="0">
                <a:solidFill>
                  <a:srgbClr val="000000"/>
                </a:solidFill>
                <a:latin typeface="Arial" pitchFamily="34" charset="0"/>
                <a:cs typeface="Arial" pitchFamily="34" charset="0"/>
                <a:sym typeface="Calibri"/>
              </a:rPr>
              <a:t>(</a:t>
            </a:r>
            <a:r>
              <a:rPr lang="es-ES" sz="1400" dirty="0" err="1">
                <a:solidFill>
                  <a:srgbClr val="000000"/>
                </a:solidFill>
                <a:latin typeface="Arial" pitchFamily="34" charset="0"/>
                <a:cs typeface="Arial" pitchFamily="34" charset="0"/>
                <a:sym typeface="Calibri"/>
              </a:rPr>
              <a:t>ideomotoras</a:t>
            </a:r>
            <a:r>
              <a:rPr lang="es-ES" sz="1400" dirty="0">
                <a:solidFill>
                  <a:srgbClr val="000000"/>
                </a:solidFill>
                <a:latin typeface="Arial" pitchFamily="34" charset="0"/>
                <a:cs typeface="Arial" pitchFamily="34" charset="0"/>
                <a:sym typeface="Calibri"/>
              </a:rPr>
              <a:t>, faciales, </a:t>
            </a:r>
            <a:r>
              <a:rPr lang="es-ES" sz="1400" dirty="0" err="1">
                <a:solidFill>
                  <a:srgbClr val="000000"/>
                </a:solidFill>
                <a:latin typeface="Arial" pitchFamily="34" charset="0"/>
                <a:cs typeface="Arial" pitchFamily="34" charset="0"/>
                <a:sym typeface="Calibri"/>
              </a:rPr>
              <a:t>visoconstructivas</a:t>
            </a:r>
            <a:r>
              <a:rPr lang="es-ES" sz="1400" dirty="0">
                <a:solidFill>
                  <a:srgbClr val="000000"/>
                </a:solidFill>
                <a:latin typeface="Arial" pitchFamily="34" charset="0"/>
                <a:cs typeface="Arial" pitchFamily="34" charset="0"/>
                <a:sym typeface="Calibri"/>
              </a:rPr>
              <a:t>) </a:t>
            </a:r>
          </a:p>
        </p:txBody>
      </p:sp>
      <p:sp>
        <p:nvSpPr>
          <p:cNvPr id="2" name="CuadroTexto 1">
            <a:extLst>
              <a:ext uri="{FF2B5EF4-FFF2-40B4-BE49-F238E27FC236}">
                <a16:creationId xmlns:a16="http://schemas.microsoft.com/office/drawing/2014/main" id="{39346217-BF59-6385-D50B-3873CC7CF93B}"/>
              </a:ext>
            </a:extLst>
          </p:cNvPr>
          <p:cNvSpPr txBox="1"/>
          <p:nvPr/>
        </p:nvSpPr>
        <p:spPr>
          <a:xfrm>
            <a:off x="4896054" y="2365951"/>
            <a:ext cx="4353358" cy="2923877"/>
          </a:xfrm>
          <a:prstGeom prst="rect">
            <a:avLst/>
          </a:prstGeom>
          <a:noFill/>
          <a:ln w="19050">
            <a:solidFill>
              <a:schemeClr val="bg1"/>
            </a:solidFill>
          </a:ln>
        </p:spPr>
        <p:txBody>
          <a:bodyPr wrap="square" rtlCol="0">
            <a:spAutoFit/>
          </a:bodyPr>
          <a:lstStyle/>
          <a:p>
            <a:pPr algn="ctr" defTabSz="1088639" hangingPunct="0"/>
            <a:r>
              <a:rPr lang="es-ES" sz="1600" b="1" dirty="0">
                <a:solidFill>
                  <a:schemeClr val="bg1"/>
                </a:solidFill>
                <a:latin typeface="Arial" pitchFamily="34" charset="0"/>
                <a:ea typeface="+mn-ea"/>
                <a:cs typeface="Arial" pitchFamily="34" charset="0"/>
                <a:sym typeface="Calibri"/>
              </a:rPr>
              <a:t>DE MAYOR NIVEL</a:t>
            </a:r>
          </a:p>
          <a:p>
            <a:pPr algn="ctr" defTabSz="1088639" hangingPunct="0"/>
            <a:endParaRPr lang="es-ES" sz="1400" b="1" dirty="0">
              <a:latin typeface="Arial" pitchFamily="34" charset="0"/>
              <a:cs typeface="Arial" pitchFamily="34" charset="0"/>
            </a:endParaRPr>
          </a:p>
          <a:p>
            <a:pPr algn="ctr" defTabSz="1088639" hangingPunct="0"/>
            <a:endParaRPr lang="es-ES" sz="1400" b="1" dirty="0">
              <a:latin typeface="Arial" pitchFamily="34" charset="0"/>
              <a:cs typeface="Arial" pitchFamily="34" charset="0"/>
            </a:endParaRPr>
          </a:p>
          <a:p>
            <a:pPr algn="ctr" defTabSz="1088639" hangingPunct="0"/>
            <a:r>
              <a:rPr lang="es-ES" sz="1400" b="1" dirty="0">
                <a:latin typeface="Arial" pitchFamily="34" charset="0"/>
                <a:ea typeface="+mn-ea"/>
                <a:cs typeface="Arial" pitchFamily="34" charset="0"/>
                <a:sym typeface="Calibri"/>
              </a:rPr>
              <a:t>LENGUAJE </a:t>
            </a:r>
          </a:p>
          <a:p>
            <a:pPr algn="ctr" defTabSz="1088639" hangingPunct="0"/>
            <a:r>
              <a:rPr lang="es-ES" sz="1400" dirty="0">
                <a:latin typeface="Arial" pitchFamily="34" charset="0"/>
                <a:ea typeface="+mn-ea"/>
                <a:cs typeface="Arial" pitchFamily="34" charset="0"/>
                <a:sym typeface="Calibri"/>
              </a:rPr>
              <a:t>(lectura, escritura, comprensión, expresión)</a:t>
            </a:r>
          </a:p>
          <a:p>
            <a:pPr algn="ctr" defTabSz="1088639" hangingPunct="0"/>
            <a:endParaRPr lang="es-ES" sz="1400" b="1" baseline="0" dirty="0">
              <a:latin typeface="Arial" pitchFamily="34" charset="0"/>
              <a:cs typeface="Arial" pitchFamily="34" charset="0"/>
            </a:endParaRPr>
          </a:p>
          <a:p>
            <a:pPr algn="ctr" defTabSz="1088639" hangingPunct="0"/>
            <a:r>
              <a:rPr lang="es-ES" sz="1400" b="1" dirty="0">
                <a:latin typeface="Arial" pitchFamily="34" charset="0"/>
                <a:ea typeface="+mn-ea"/>
                <a:cs typeface="Arial" pitchFamily="34" charset="0"/>
                <a:sym typeface="Calibri"/>
              </a:rPr>
              <a:t>FUNCIÓN EJECUTIVA </a:t>
            </a:r>
          </a:p>
          <a:p>
            <a:pPr algn="ctr" defTabSz="1088639" hangingPunct="0"/>
            <a:r>
              <a:rPr lang="es-ES" sz="1400" dirty="0">
                <a:latin typeface="Arial" pitchFamily="34" charset="0"/>
                <a:ea typeface="+mn-ea"/>
                <a:cs typeface="Arial" pitchFamily="34" charset="0"/>
                <a:sym typeface="Calibri"/>
              </a:rPr>
              <a:t>(memoria de trabajo, planificación, razonamiento, inhibición, flexibilidad, toma de decisiones, ejecución dual)</a:t>
            </a:r>
          </a:p>
          <a:p>
            <a:pPr algn="ctr" defTabSz="1088639" hangingPunct="0"/>
            <a:endParaRPr lang="es-ES" sz="1400" dirty="0">
              <a:latin typeface="Arial" pitchFamily="34" charset="0"/>
              <a:cs typeface="Arial" pitchFamily="34" charset="0"/>
              <a:sym typeface="Calibri"/>
            </a:endParaRPr>
          </a:p>
          <a:p>
            <a:pPr algn="ctr" defTabSz="1088639" hangingPunct="0"/>
            <a:endParaRPr lang="es-ES" sz="1400" dirty="0">
              <a:latin typeface="Arial" pitchFamily="34" charset="0"/>
              <a:ea typeface="+mn-ea"/>
              <a:cs typeface="Arial" pitchFamily="34" charset="0"/>
              <a:sym typeface="Calibri"/>
            </a:endParaRPr>
          </a:p>
          <a:p>
            <a:pPr algn="ctr" defTabSz="1088639" hangingPunct="0"/>
            <a:endParaRPr lang="es-ES" sz="1400" dirty="0">
              <a:latin typeface="Arial" pitchFamily="34" charset="0"/>
              <a:ea typeface="+mn-ea"/>
              <a:cs typeface="Arial" pitchFamily="34" charset="0"/>
              <a:sym typeface="Calibri"/>
            </a:endParaRPr>
          </a:p>
        </p:txBody>
      </p:sp>
      <p:sp>
        <p:nvSpPr>
          <p:cNvPr id="3" name="5 CuadroTexto">
            <a:extLst>
              <a:ext uri="{FF2B5EF4-FFF2-40B4-BE49-F238E27FC236}">
                <a16:creationId xmlns:a16="http://schemas.microsoft.com/office/drawing/2014/main" id="{46D7BABF-0E28-5230-873B-75D41CF88D9D}"/>
              </a:ext>
            </a:extLst>
          </p:cNvPr>
          <p:cNvSpPr txBox="1"/>
          <p:nvPr/>
        </p:nvSpPr>
        <p:spPr>
          <a:xfrm>
            <a:off x="1814216" y="1514445"/>
            <a:ext cx="6163676" cy="584775"/>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horz" wrap="square" lIns="0" tIns="0" rIns="0" bIns="0" numCol="1" spcCol="19050" rtlCol="0" anchor="t">
            <a:spAutoFit/>
          </a:bodyPr>
          <a:lstStyle/>
          <a:p>
            <a:pPr algn="ctr" defTabSz="1088639" hangingPunct="0"/>
            <a:r>
              <a:rPr lang="es-ES" sz="2000" b="1" dirty="0">
                <a:solidFill>
                  <a:schemeClr val="bg1"/>
                </a:solidFill>
                <a:latin typeface="Arial" pitchFamily="34" charset="0"/>
                <a:ea typeface="+mn-ea"/>
                <a:cs typeface="Arial" pitchFamily="34" charset="0"/>
                <a:sym typeface="Calibri"/>
              </a:rPr>
              <a:t>FUNCIONES COGNITIVAS </a:t>
            </a:r>
          </a:p>
          <a:p>
            <a:pPr algn="ctr" defTabSz="1088639" hangingPunct="0"/>
            <a:r>
              <a:rPr lang="es-ES" dirty="0">
                <a:solidFill>
                  <a:schemeClr val="bg1"/>
                </a:solidFill>
                <a:latin typeface="Arial" pitchFamily="34" charset="0"/>
                <a:ea typeface="+mn-ea"/>
                <a:cs typeface="Arial" pitchFamily="34" charset="0"/>
                <a:sym typeface="Calibri"/>
              </a:rPr>
              <a:t>(</a:t>
            </a:r>
            <a:r>
              <a:rPr lang="es-ES" dirty="0" err="1">
                <a:solidFill>
                  <a:schemeClr val="bg1"/>
                </a:solidFill>
                <a:latin typeface="Arial" pitchFamily="34" charset="0"/>
                <a:ea typeface="+mn-ea"/>
                <a:cs typeface="Arial" pitchFamily="34" charset="0"/>
                <a:sym typeface="Calibri"/>
              </a:rPr>
              <a:t>Riddle</a:t>
            </a:r>
            <a:r>
              <a:rPr lang="es-ES" dirty="0">
                <a:solidFill>
                  <a:schemeClr val="bg1"/>
                </a:solidFill>
                <a:latin typeface="Arial" pitchFamily="34" charset="0"/>
                <a:ea typeface="+mn-ea"/>
                <a:cs typeface="Arial" pitchFamily="34" charset="0"/>
                <a:sym typeface="Calibri"/>
              </a:rPr>
              <a:t>, 2007)</a:t>
            </a:r>
            <a:endParaRPr lang="es-ES" b="1" dirty="0">
              <a:solidFill>
                <a:schemeClr val="bg1"/>
              </a:solidFill>
              <a:latin typeface="Arial" pitchFamily="34" charset="0"/>
              <a:ea typeface="+mn-ea"/>
              <a:cs typeface="Arial" pitchFamily="34" charset="0"/>
              <a:sym typeface="Calibri"/>
            </a:endParaRPr>
          </a:p>
        </p:txBody>
      </p:sp>
    </p:spTree>
    <p:extLst>
      <p:ext uri="{BB962C8B-B14F-4D97-AF65-F5344CB8AC3E}">
        <p14:creationId xmlns:p14="http://schemas.microsoft.com/office/powerpoint/2010/main" val="2925981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DESARROLLO DE SPECTOS COGNITIVOS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11D0C49E-A830-6721-C11F-7891C54A0711}"/>
              </a:ext>
            </a:extLst>
          </p:cNvPr>
          <p:cNvSpPr txBox="1"/>
          <p:nvPr/>
        </p:nvSpPr>
        <p:spPr>
          <a:xfrm>
            <a:off x="463960" y="2365951"/>
            <a:ext cx="4353358" cy="3354765"/>
          </a:xfrm>
          <a:prstGeom prst="rect">
            <a:avLst/>
          </a:prstGeom>
          <a:noFill/>
          <a:ln w="19050">
            <a:solidFill>
              <a:schemeClr val="bg1"/>
            </a:solidFill>
          </a:ln>
        </p:spPr>
        <p:txBody>
          <a:bodyPr wrap="square" rtlCol="0">
            <a:spAutoFit/>
          </a:bodyPr>
          <a:lstStyle/>
          <a:p>
            <a:pPr algn="ctr" defTabSz="1088639" hangingPunct="0"/>
            <a:r>
              <a:rPr lang="es-ES" sz="1600" b="1" dirty="0">
                <a:solidFill>
                  <a:schemeClr val="bg1"/>
                </a:solidFill>
                <a:latin typeface="Arial" pitchFamily="34" charset="0"/>
                <a:cs typeface="Arial" pitchFamily="34" charset="0"/>
                <a:sym typeface="Calibri"/>
              </a:rPr>
              <a:t>BÁSICAS</a:t>
            </a:r>
            <a:endParaRPr lang="es-ES" sz="1400" b="1" dirty="0">
              <a:solidFill>
                <a:schemeClr val="bg1"/>
              </a:solidFill>
              <a:latin typeface="Arial" pitchFamily="34" charset="0"/>
              <a:cs typeface="Arial" pitchFamily="34" charset="0"/>
              <a:sym typeface="Calibri"/>
            </a:endParaRPr>
          </a:p>
          <a:p>
            <a:pPr algn="ctr" defTabSz="1088639" hangingPunct="0"/>
            <a:endParaRPr lang="es-ES" sz="1400" b="1" dirty="0">
              <a:solidFill>
                <a:srgbClr val="000000"/>
              </a:solidFill>
              <a:latin typeface="Arial" pitchFamily="34" charset="0"/>
              <a:cs typeface="Arial" pitchFamily="34" charset="0"/>
            </a:endParaRPr>
          </a:p>
          <a:p>
            <a:pPr algn="ctr" defTabSz="1088639" hangingPunct="0"/>
            <a:r>
              <a:rPr lang="es-ES" sz="1400" b="1" dirty="0">
                <a:solidFill>
                  <a:srgbClr val="000000"/>
                </a:solidFill>
                <a:latin typeface="Arial" pitchFamily="34" charset="0"/>
                <a:cs typeface="Arial" pitchFamily="34" charset="0"/>
              </a:rPr>
              <a:t> </a:t>
            </a:r>
            <a:r>
              <a:rPr lang="es-ES" sz="1400" b="1" dirty="0">
                <a:solidFill>
                  <a:srgbClr val="000000"/>
                </a:solidFill>
                <a:latin typeface="Arial" pitchFamily="34" charset="0"/>
                <a:cs typeface="Arial" pitchFamily="34" charset="0"/>
                <a:sym typeface="Calibri"/>
              </a:rPr>
              <a:t>ORIENTACIÓN </a:t>
            </a:r>
            <a:r>
              <a:rPr lang="es-ES" sz="1400" dirty="0">
                <a:solidFill>
                  <a:srgbClr val="000000"/>
                </a:solidFill>
                <a:latin typeface="Arial" pitchFamily="34" charset="0"/>
                <a:cs typeface="Arial" pitchFamily="34" charset="0"/>
                <a:sym typeface="Calibri"/>
              </a:rPr>
              <a:t>(buscar algo en el espacio)</a:t>
            </a:r>
          </a:p>
          <a:p>
            <a:pPr algn="ctr" defTabSz="1088639" hangingPunct="0"/>
            <a:endParaRPr lang="es-ES" sz="1400" b="1" dirty="0">
              <a:solidFill>
                <a:srgbClr val="000000"/>
              </a:solidFill>
              <a:latin typeface="Arial" pitchFamily="34" charset="0"/>
              <a:cs typeface="Arial" pitchFamily="34" charset="0"/>
            </a:endParaRPr>
          </a:p>
          <a:p>
            <a:pPr algn="ctr" defTabSz="1088639" hangingPunct="0"/>
            <a:r>
              <a:rPr lang="es-ES" sz="1400" b="1" dirty="0">
                <a:solidFill>
                  <a:srgbClr val="000000"/>
                </a:solidFill>
                <a:latin typeface="Arial" pitchFamily="34" charset="0"/>
                <a:cs typeface="Arial" pitchFamily="34" charset="0"/>
                <a:sym typeface="Calibri"/>
              </a:rPr>
              <a:t> ATENCIÓN </a:t>
            </a:r>
            <a:r>
              <a:rPr lang="es-ES" sz="1400" dirty="0">
                <a:solidFill>
                  <a:srgbClr val="000000"/>
                </a:solidFill>
                <a:latin typeface="Arial" pitchFamily="34" charset="0"/>
                <a:cs typeface="Arial" pitchFamily="34" charset="0"/>
                <a:sym typeface="Calibri"/>
              </a:rPr>
              <a:t>(tocar el hombro de la persona con la que me encuentre)</a:t>
            </a:r>
          </a:p>
          <a:p>
            <a:pPr algn="ctr" defTabSz="1088639" hangingPunct="0"/>
            <a:endParaRPr lang="es-ES" sz="1400" b="1" dirty="0">
              <a:solidFill>
                <a:srgbClr val="000000"/>
              </a:solidFill>
              <a:latin typeface="Arial" pitchFamily="34" charset="0"/>
              <a:cs typeface="Arial" pitchFamily="34" charset="0"/>
            </a:endParaRPr>
          </a:p>
          <a:p>
            <a:pPr algn="ctr" defTabSz="1088639" hangingPunct="0"/>
            <a:r>
              <a:rPr lang="es-ES" sz="1400" b="1" dirty="0">
                <a:solidFill>
                  <a:srgbClr val="000000"/>
                </a:solidFill>
                <a:latin typeface="Arial" pitchFamily="34" charset="0"/>
                <a:cs typeface="Arial" pitchFamily="34" charset="0"/>
                <a:sym typeface="Calibri"/>
              </a:rPr>
              <a:t> MEMORIA </a:t>
            </a:r>
            <a:r>
              <a:rPr lang="es-ES" sz="1400" dirty="0">
                <a:solidFill>
                  <a:srgbClr val="000000"/>
                </a:solidFill>
                <a:latin typeface="Arial" pitchFamily="34" charset="0"/>
                <a:cs typeface="Arial" pitchFamily="34" charset="0"/>
                <a:sym typeface="Calibri"/>
              </a:rPr>
              <a:t>(responder a una pregunta según lo observado o dicho por alguien)</a:t>
            </a:r>
          </a:p>
          <a:p>
            <a:pPr algn="ctr" defTabSz="1088639" hangingPunct="0"/>
            <a:endParaRPr lang="es-ES" sz="1400" b="1" dirty="0">
              <a:solidFill>
                <a:srgbClr val="000000"/>
              </a:solidFill>
              <a:latin typeface="Arial" pitchFamily="34" charset="0"/>
              <a:cs typeface="Arial" pitchFamily="34" charset="0"/>
            </a:endParaRPr>
          </a:p>
          <a:p>
            <a:pPr algn="ctr" defTabSz="1088639" hangingPunct="0"/>
            <a:r>
              <a:rPr lang="es-ES" sz="1400" b="1" dirty="0">
                <a:solidFill>
                  <a:srgbClr val="000000"/>
                </a:solidFill>
                <a:latin typeface="Arial" pitchFamily="34" charset="0"/>
                <a:cs typeface="Arial" pitchFamily="34" charset="0"/>
                <a:sym typeface="Calibri"/>
              </a:rPr>
              <a:t> PERCEPCIÓN </a:t>
            </a:r>
            <a:r>
              <a:rPr lang="es-ES" sz="1400" dirty="0">
                <a:solidFill>
                  <a:srgbClr val="000000"/>
                </a:solidFill>
                <a:latin typeface="Arial" pitchFamily="34" charset="0"/>
                <a:cs typeface="Arial" pitchFamily="34" charset="0"/>
                <a:sym typeface="Calibri"/>
              </a:rPr>
              <a:t>(hacer un movimiento según el sonido que escuche)</a:t>
            </a:r>
          </a:p>
          <a:p>
            <a:pPr algn="ctr" defTabSz="1088639" hangingPunct="0"/>
            <a:endParaRPr lang="es-ES" sz="1400" b="1" dirty="0">
              <a:solidFill>
                <a:srgbClr val="000000"/>
              </a:solidFill>
              <a:latin typeface="Arial" pitchFamily="34" charset="0"/>
              <a:cs typeface="Arial" pitchFamily="34" charset="0"/>
            </a:endParaRPr>
          </a:p>
          <a:p>
            <a:pPr algn="ctr" defTabSz="1088639" hangingPunct="0"/>
            <a:r>
              <a:rPr lang="es-ES" sz="1400" b="1" dirty="0">
                <a:solidFill>
                  <a:srgbClr val="000000"/>
                </a:solidFill>
                <a:latin typeface="Arial" pitchFamily="34" charset="0"/>
                <a:cs typeface="Arial" pitchFamily="34" charset="0"/>
                <a:sym typeface="Calibri"/>
              </a:rPr>
              <a:t> PRAXIAS </a:t>
            </a:r>
            <a:r>
              <a:rPr lang="es-ES" sz="1400" dirty="0">
                <a:solidFill>
                  <a:srgbClr val="000000"/>
                </a:solidFill>
                <a:latin typeface="Arial" pitchFamily="34" charset="0"/>
                <a:cs typeface="Arial" pitchFamily="34" charset="0"/>
                <a:sym typeface="Calibri"/>
              </a:rPr>
              <a:t>(realizar una forma en el espacio caminando) </a:t>
            </a:r>
          </a:p>
        </p:txBody>
      </p:sp>
      <p:sp>
        <p:nvSpPr>
          <p:cNvPr id="2" name="CuadroTexto 1">
            <a:extLst>
              <a:ext uri="{FF2B5EF4-FFF2-40B4-BE49-F238E27FC236}">
                <a16:creationId xmlns:a16="http://schemas.microsoft.com/office/drawing/2014/main" id="{39346217-BF59-6385-D50B-3873CC7CF93B}"/>
              </a:ext>
            </a:extLst>
          </p:cNvPr>
          <p:cNvSpPr txBox="1"/>
          <p:nvPr/>
        </p:nvSpPr>
        <p:spPr>
          <a:xfrm>
            <a:off x="4896054" y="2365951"/>
            <a:ext cx="4353358" cy="3385542"/>
          </a:xfrm>
          <a:prstGeom prst="rect">
            <a:avLst/>
          </a:prstGeom>
          <a:noFill/>
          <a:ln w="19050">
            <a:solidFill>
              <a:schemeClr val="bg1"/>
            </a:solidFill>
          </a:ln>
        </p:spPr>
        <p:txBody>
          <a:bodyPr wrap="square" rtlCol="0">
            <a:spAutoFit/>
          </a:bodyPr>
          <a:lstStyle/>
          <a:p>
            <a:pPr algn="ctr" defTabSz="1088639" hangingPunct="0"/>
            <a:r>
              <a:rPr lang="es-ES" sz="1600" b="1" dirty="0">
                <a:solidFill>
                  <a:schemeClr val="bg1"/>
                </a:solidFill>
                <a:latin typeface="Arial" pitchFamily="34" charset="0"/>
                <a:ea typeface="+mn-ea"/>
                <a:cs typeface="Arial" pitchFamily="34" charset="0"/>
                <a:sym typeface="Calibri"/>
              </a:rPr>
              <a:t>DE MAYOR NIVEL</a:t>
            </a:r>
          </a:p>
          <a:p>
            <a:pPr algn="ctr" defTabSz="1088639" hangingPunct="0"/>
            <a:endParaRPr lang="es-ES" sz="1400" b="1" dirty="0">
              <a:latin typeface="Arial" pitchFamily="34" charset="0"/>
              <a:cs typeface="Arial" pitchFamily="34" charset="0"/>
            </a:endParaRPr>
          </a:p>
          <a:p>
            <a:pPr algn="ctr" defTabSz="1088639" hangingPunct="0"/>
            <a:endParaRPr lang="es-ES" sz="1600" b="1" dirty="0">
              <a:latin typeface="Arial" pitchFamily="34" charset="0"/>
              <a:cs typeface="Arial" pitchFamily="34" charset="0"/>
            </a:endParaRPr>
          </a:p>
          <a:p>
            <a:pPr algn="ctr" defTabSz="1088639" hangingPunct="0"/>
            <a:r>
              <a:rPr lang="es-ES" sz="1600" b="1" dirty="0">
                <a:sym typeface="Calibri"/>
              </a:rPr>
              <a:t>LENGUAJE </a:t>
            </a:r>
          </a:p>
          <a:p>
            <a:pPr algn="ctr" defTabSz="1088639" hangingPunct="0"/>
            <a:r>
              <a:rPr lang="es-ES" sz="1600" dirty="0">
                <a:sym typeface="Calibri"/>
              </a:rPr>
              <a:t>(llegar a un punto y dibujar un objeto relacionado con lo que acabo de escuchar)</a:t>
            </a:r>
          </a:p>
          <a:p>
            <a:pPr algn="ctr" defTabSz="1088639" hangingPunct="0"/>
            <a:endParaRPr lang="es-ES" sz="1600" b="1" dirty="0"/>
          </a:p>
          <a:p>
            <a:pPr algn="ctr" defTabSz="1088639" hangingPunct="0"/>
            <a:r>
              <a:rPr lang="es-ES" sz="1600" b="1" dirty="0">
                <a:sym typeface="Calibri"/>
              </a:rPr>
              <a:t>FUNCIÓN EJECUTIVA </a:t>
            </a:r>
          </a:p>
          <a:p>
            <a:pPr algn="ctr" defTabSz="1088639" hangingPunct="0"/>
            <a:r>
              <a:rPr lang="es-ES" sz="1600" dirty="0">
                <a:sym typeface="Calibri"/>
              </a:rPr>
              <a:t>(decir “ya” </a:t>
            </a:r>
            <a:r>
              <a:rPr lang="es-ES" sz="1600" dirty="0"/>
              <a:t>cuando vea un cono de color rojo mientras realizo una serie de sentadillas</a:t>
            </a:r>
            <a:r>
              <a:rPr lang="es-ES" sz="1600" dirty="0">
                <a:sym typeface="Calibri"/>
              </a:rPr>
              <a:t>)</a:t>
            </a:r>
          </a:p>
          <a:p>
            <a:pPr algn="ctr" defTabSz="1088639" hangingPunct="0"/>
            <a:endParaRPr lang="es-ES" sz="1400" dirty="0">
              <a:latin typeface="Arial" pitchFamily="34" charset="0"/>
              <a:cs typeface="Arial" pitchFamily="34" charset="0"/>
              <a:sym typeface="Calibri"/>
            </a:endParaRPr>
          </a:p>
          <a:p>
            <a:pPr algn="ctr" defTabSz="1088639" hangingPunct="0"/>
            <a:endParaRPr lang="es-ES" sz="1400" dirty="0">
              <a:latin typeface="Arial" pitchFamily="34" charset="0"/>
              <a:ea typeface="+mn-ea"/>
              <a:cs typeface="Arial" pitchFamily="34" charset="0"/>
              <a:sym typeface="Calibri"/>
            </a:endParaRPr>
          </a:p>
          <a:p>
            <a:pPr algn="ctr" defTabSz="1088639" hangingPunct="0"/>
            <a:endParaRPr lang="es-ES" sz="1400" dirty="0">
              <a:latin typeface="Arial" pitchFamily="34" charset="0"/>
              <a:ea typeface="+mn-ea"/>
              <a:cs typeface="Arial" pitchFamily="34" charset="0"/>
              <a:sym typeface="Calibri"/>
            </a:endParaRPr>
          </a:p>
          <a:p>
            <a:pPr algn="ctr" defTabSz="1088639" hangingPunct="0"/>
            <a:endParaRPr lang="es-ES" sz="1400" dirty="0">
              <a:latin typeface="Arial" pitchFamily="34" charset="0"/>
              <a:ea typeface="+mn-ea"/>
              <a:cs typeface="Arial" pitchFamily="34" charset="0"/>
              <a:sym typeface="Calibri"/>
            </a:endParaRPr>
          </a:p>
        </p:txBody>
      </p:sp>
      <p:sp>
        <p:nvSpPr>
          <p:cNvPr id="3" name="5 CuadroTexto">
            <a:extLst>
              <a:ext uri="{FF2B5EF4-FFF2-40B4-BE49-F238E27FC236}">
                <a16:creationId xmlns:a16="http://schemas.microsoft.com/office/drawing/2014/main" id="{46D7BABF-0E28-5230-873B-75D41CF88D9D}"/>
              </a:ext>
            </a:extLst>
          </p:cNvPr>
          <p:cNvSpPr txBox="1"/>
          <p:nvPr/>
        </p:nvSpPr>
        <p:spPr>
          <a:xfrm>
            <a:off x="1814216" y="1514445"/>
            <a:ext cx="6163676" cy="584775"/>
          </a:xfrm>
          <a:prstGeom prst="rect">
            <a:avLst/>
          </a:prstGeom>
          <a:ln/>
        </p:spPr>
        <p:style>
          <a:lnRef idx="0">
            <a:schemeClr val="accent5"/>
          </a:lnRef>
          <a:fillRef idx="3">
            <a:schemeClr val="accent5"/>
          </a:fillRef>
          <a:effectRef idx="3">
            <a:schemeClr val="accent5"/>
          </a:effectRef>
          <a:fontRef idx="minor">
            <a:schemeClr val="lt1"/>
          </a:fontRef>
        </p:style>
        <p:txBody>
          <a:bodyPr rot="0" spcFirstLastPara="1" vertOverflow="overflow" horzOverflow="overflow" vert="horz" wrap="square" lIns="0" tIns="0" rIns="0" bIns="0" numCol="1" spcCol="19050" rtlCol="0" anchor="t">
            <a:spAutoFit/>
          </a:bodyPr>
          <a:lstStyle/>
          <a:p>
            <a:pPr algn="ctr" defTabSz="1088639" hangingPunct="0"/>
            <a:r>
              <a:rPr lang="es-ES" sz="2000" b="1" dirty="0">
                <a:solidFill>
                  <a:schemeClr val="bg1"/>
                </a:solidFill>
                <a:latin typeface="Arial" pitchFamily="34" charset="0"/>
                <a:ea typeface="+mn-ea"/>
                <a:cs typeface="Arial" pitchFamily="34" charset="0"/>
                <a:sym typeface="Calibri"/>
              </a:rPr>
              <a:t>EJEMPLOS DE FUNCIONES COGNITIVAS </a:t>
            </a:r>
          </a:p>
          <a:p>
            <a:pPr algn="ctr" defTabSz="1088639" hangingPunct="0"/>
            <a:r>
              <a:rPr lang="es-ES" dirty="0">
                <a:solidFill>
                  <a:schemeClr val="bg1"/>
                </a:solidFill>
                <a:latin typeface="Arial" pitchFamily="34" charset="0"/>
                <a:ea typeface="+mn-ea"/>
                <a:cs typeface="Arial" pitchFamily="34" charset="0"/>
                <a:sym typeface="Calibri"/>
              </a:rPr>
              <a:t>(</a:t>
            </a:r>
            <a:r>
              <a:rPr lang="es-ES" dirty="0" err="1">
                <a:solidFill>
                  <a:schemeClr val="bg1"/>
                </a:solidFill>
                <a:latin typeface="Arial" pitchFamily="34" charset="0"/>
                <a:ea typeface="+mn-ea"/>
                <a:cs typeface="Arial" pitchFamily="34" charset="0"/>
                <a:sym typeface="Calibri"/>
              </a:rPr>
              <a:t>Riddle</a:t>
            </a:r>
            <a:r>
              <a:rPr lang="es-ES" dirty="0">
                <a:solidFill>
                  <a:schemeClr val="bg1"/>
                </a:solidFill>
                <a:latin typeface="Arial" pitchFamily="34" charset="0"/>
                <a:ea typeface="+mn-ea"/>
                <a:cs typeface="Arial" pitchFamily="34" charset="0"/>
                <a:sym typeface="Calibri"/>
              </a:rPr>
              <a:t>, 2007)</a:t>
            </a:r>
            <a:endParaRPr lang="es-ES" b="1" dirty="0">
              <a:solidFill>
                <a:schemeClr val="bg1"/>
              </a:solidFill>
              <a:latin typeface="Arial" pitchFamily="34" charset="0"/>
              <a:ea typeface="+mn-ea"/>
              <a:cs typeface="Arial" pitchFamily="34" charset="0"/>
              <a:sym typeface="Calibri"/>
            </a:endParaRPr>
          </a:p>
        </p:txBody>
      </p:sp>
    </p:spTree>
    <p:extLst>
      <p:ext uri="{BB962C8B-B14F-4D97-AF65-F5344CB8AC3E}">
        <p14:creationId xmlns:p14="http://schemas.microsoft.com/office/powerpoint/2010/main" val="587100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INTELIGENCIA EMOCIONAL Y EJERCICIO FÍSICO</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6" name="Picture 1">
            <a:extLst>
              <a:ext uri="{FF2B5EF4-FFF2-40B4-BE49-F238E27FC236}">
                <a16:creationId xmlns:a16="http://schemas.microsoft.com/office/drawing/2014/main" id="{4D3FECB5-046D-CCE9-7D46-85C15E27998C}"/>
              </a:ext>
            </a:extLst>
          </p:cNvPr>
          <p:cNvPicPr>
            <a:picLocks noChangeAspect="1" noChangeArrowheads="1"/>
          </p:cNvPicPr>
          <p:nvPr/>
        </p:nvPicPr>
        <p:blipFill>
          <a:blip r:embed="rId7"/>
          <a:srcRect l="1818" t="15302" r="6296" b="16146"/>
          <a:stretch>
            <a:fillRect/>
          </a:stretch>
        </p:blipFill>
        <p:spPr bwMode="auto">
          <a:xfrm>
            <a:off x="549873" y="1843315"/>
            <a:ext cx="8566217" cy="35931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923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526328" y="1943212"/>
            <a:ext cx="8664657" cy="31650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Adaptar el trabajo de resistencia en función del mayor. </a:t>
            </a:r>
          </a:p>
          <a:p>
            <a:pPr algn="just" eaLnBrk="0" fontAlgn="base" hangingPunct="0">
              <a:lnSpc>
                <a:spcPct val="100000"/>
              </a:lnSpc>
              <a:spcBef>
                <a:spcPct val="0"/>
              </a:spcBef>
              <a:spcAft>
                <a:spcPct val="0"/>
              </a:spcAft>
              <a:defRPr/>
            </a:pPr>
            <a:r>
              <a:rPr kumimoji="0" lang="es-ES"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La generalización de la </a:t>
            </a:r>
            <a:r>
              <a:rPr kumimoji="0" lang="es-ES" sz="20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intensidad resulta muy difícil</a:t>
            </a:r>
            <a:r>
              <a:rPr kumimoji="0" lang="es-ES"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A veces resulta </a:t>
            </a:r>
            <a:r>
              <a:rPr kumimoji="0" lang="es-ES" sz="20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complicado controlar objetivamente la intensidad </a:t>
            </a:r>
            <a:r>
              <a:rPr kumimoji="0" lang="es-ES"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del trabajo. </a:t>
            </a:r>
            <a:r>
              <a:rPr kumimoji="0" lang="es-ES" sz="20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Evitar que sufra una sudoración excesiva, así como jadeos o labios amoratados (carga excesiva), no sobrepasando 130-140 pulsaciones</a:t>
            </a:r>
            <a:r>
              <a:rPr kumimoji="0" lang="es-ES"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 La </a:t>
            </a:r>
            <a:r>
              <a:rPr kumimoji="0" lang="es-ES" sz="20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escala de Borg </a:t>
            </a:r>
            <a:r>
              <a:rPr kumimoji="0" lang="es-ES"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es un instrumento de gran utilidad (6-7 sobre 10, como máximo). </a:t>
            </a:r>
          </a:p>
          <a:p>
            <a:pPr algn="just" eaLnBrk="0" fontAlgn="base" hangingPunct="0">
              <a:lnSpc>
                <a:spcPct val="100000"/>
              </a:lnSpc>
              <a:spcBef>
                <a:spcPct val="0"/>
              </a:spcBef>
              <a:spcAft>
                <a:spcPct val="0"/>
              </a:spcAft>
              <a:defRPr/>
            </a:pPr>
            <a:r>
              <a:rPr lang="es-ES" sz="2000" kern="1200" dirty="0">
                <a:solidFill>
                  <a:prstClr val="black"/>
                </a:solidFill>
                <a:latin typeface="Arial" panose="020B0604020202020204" pitchFamily="34" charset="0"/>
                <a:cs typeface="Arial" panose="020B0604020202020204" pitchFamily="34" charset="0"/>
              </a:rPr>
              <a:t>Cuando no existan contraindicaciones médicas, y siempre bajo la correcta supervisión del técnico, introducir </a:t>
            </a:r>
            <a:r>
              <a:rPr lang="es-ES" sz="2000" b="1" kern="1200" dirty="0">
                <a:solidFill>
                  <a:prstClr val="black"/>
                </a:solidFill>
                <a:latin typeface="Arial" panose="020B0604020202020204" pitchFamily="34" charset="0"/>
                <a:cs typeface="Arial" panose="020B0604020202020204" pitchFamily="34" charset="0"/>
              </a:rPr>
              <a:t>breves picos de mayor intensidad</a:t>
            </a:r>
            <a:r>
              <a:rPr lang="es-ES" sz="2000" kern="1200" dirty="0">
                <a:solidFill>
                  <a:prstClr val="black"/>
                </a:solidFill>
                <a:latin typeface="Arial" panose="020B0604020202020204" pitchFamily="34" charset="0"/>
                <a:cs typeface="Arial" panose="020B0604020202020204" pitchFamily="34" charset="0"/>
              </a:rPr>
              <a:t> (como por ejemplo, aumentar el paso de la marcha durante 30’’…).</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s-ES" sz="2000" b="0" i="0" u="none" strike="noStrike" kern="1200" cap="none" spc="0" normalizeH="0" baseline="0" noProof="0" dirty="0">
              <a:ln>
                <a:noFill/>
              </a:ln>
              <a:solidFill>
                <a:schemeClr val="tx1"/>
              </a:solidFill>
              <a:effectLst/>
              <a:uLnTx/>
              <a:uFillTx/>
              <a:latin typeface="Times New Roman"/>
              <a:ea typeface="+mn-ea"/>
              <a:cs typeface="+mn-cs"/>
            </a:endParaRPr>
          </a:p>
        </p:txBody>
      </p:sp>
      <p:sp>
        <p:nvSpPr>
          <p:cNvPr id="2" name="CuadroTexto 1">
            <a:extLst>
              <a:ext uri="{FF2B5EF4-FFF2-40B4-BE49-F238E27FC236}">
                <a16:creationId xmlns:a16="http://schemas.microsoft.com/office/drawing/2014/main" id="{9C65FC97-9E6E-D25C-1A3D-11619283D71E}"/>
              </a:ext>
            </a:extLst>
          </p:cNvPr>
          <p:cNvSpPr txBox="1"/>
          <p:nvPr/>
        </p:nvSpPr>
        <p:spPr>
          <a:xfrm>
            <a:off x="653518" y="840857"/>
            <a:ext cx="8410279" cy="523220"/>
          </a:xfrm>
          <a:prstGeom prst="rect">
            <a:avLst/>
          </a:prstGeom>
          <a:noFill/>
        </p:spPr>
        <p:txBody>
          <a:bodyPr wrap="square">
            <a:spAutoFit/>
          </a:bodyPr>
          <a:lstStyle/>
          <a:p>
            <a:pPr algn="ctr">
              <a:buNone/>
            </a:pPr>
            <a:r>
              <a:rPr lang="es-ES" sz="2800" b="1" dirty="0">
                <a:solidFill>
                  <a:schemeClr val="bg1"/>
                </a:solidFill>
                <a:latin typeface="Arial Black" panose="020B0A04020102020204" pitchFamily="34" charset="0"/>
              </a:rPr>
              <a:t>INTENSIDAD</a:t>
            </a:r>
          </a:p>
        </p:txBody>
      </p:sp>
    </p:spTree>
    <p:extLst>
      <p:ext uri="{BB962C8B-B14F-4D97-AF65-F5344CB8AC3E}">
        <p14:creationId xmlns:p14="http://schemas.microsoft.com/office/powerpoint/2010/main" val="39227929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DESARROLLO DE ASPECTOS EMOCIONALES</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2" name="Google Shape;428;p4">
            <a:extLst>
              <a:ext uri="{FF2B5EF4-FFF2-40B4-BE49-F238E27FC236}">
                <a16:creationId xmlns:a16="http://schemas.microsoft.com/office/drawing/2014/main" id="{06E3862E-674B-7E12-49F1-FC6E8D90C362}"/>
              </a:ext>
            </a:extLst>
          </p:cNvPr>
          <p:cNvPicPr preferRelativeResize="0"/>
          <p:nvPr/>
        </p:nvPicPr>
        <p:blipFill rotWithShape="1">
          <a:blip r:embed="rId7">
            <a:alphaModFix/>
          </a:blip>
          <a:srcRect b="11353"/>
          <a:stretch/>
        </p:blipFill>
        <p:spPr>
          <a:xfrm>
            <a:off x="380156" y="1567543"/>
            <a:ext cx="7083249" cy="34253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Google Shape;434;p4">
            <a:extLst>
              <a:ext uri="{FF2B5EF4-FFF2-40B4-BE49-F238E27FC236}">
                <a16:creationId xmlns:a16="http://schemas.microsoft.com/office/drawing/2014/main" id="{B8CB59F9-DFBD-B7D0-6788-ADE59A25FBDF}"/>
              </a:ext>
            </a:extLst>
          </p:cNvPr>
          <p:cNvPicPr preferRelativeResize="0"/>
          <p:nvPr/>
        </p:nvPicPr>
        <p:blipFill rotWithShape="1">
          <a:blip r:embed="rId8">
            <a:alphaModFix/>
          </a:blip>
          <a:srcRect l="18589" r="15951"/>
          <a:stretch/>
        </p:blipFill>
        <p:spPr>
          <a:xfrm>
            <a:off x="7627398" y="2078847"/>
            <a:ext cx="1572873" cy="24027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Google Shape;430;p4">
            <a:extLst>
              <a:ext uri="{FF2B5EF4-FFF2-40B4-BE49-F238E27FC236}">
                <a16:creationId xmlns:a16="http://schemas.microsoft.com/office/drawing/2014/main" id="{11FC3F1B-B1E1-D406-4625-B3EF21744D0C}"/>
              </a:ext>
            </a:extLst>
          </p:cNvPr>
          <p:cNvSpPr/>
          <p:nvPr/>
        </p:nvSpPr>
        <p:spPr>
          <a:xfrm>
            <a:off x="434788" y="5049805"/>
            <a:ext cx="8765483" cy="461624"/>
          </a:xfrm>
          <a:prstGeom prst="rect">
            <a:avLst/>
          </a:prstGeom>
          <a:solidFill>
            <a:srgbClr val="FEFEFE"/>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6923C"/>
              </a:buClr>
              <a:buSzPts val="3000"/>
              <a:buFont typeface="Calibri"/>
              <a:buNone/>
            </a:pPr>
            <a:r>
              <a:rPr lang="es-ES" sz="2400" b="0" i="0" u="none" strike="noStrike" cap="none" dirty="0">
                <a:solidFill>
                  <a:srgbClr val="76923C"/>
                </a:solidFill>
                <a:latin typeface="Arial" panose="020B0604020202020204" pitchFamily="34" charset="0"/>
                <a:ea typeface="Calibri"/>
                <a:cs typeface="Arial" panose="020B0604020202020204" pitchFamily="34" charset="0"/>
                <a:sym typeface="Calibri"/>
              </a:rPr>
              <a:t>¡Bienestar físico y serenidad interior!</a:t>
            </a:r>
            <a:endParaRPr sz="1100" b="0" i="0" u="none" strike="noStrike" cap="none" dirty="0">
              <a:solidFill>
                <a:srgbClr val="000000"/>
              </a:solidFill>
              <a:latin typeface="Arial" panose="020B0604020202020204" pitchFamily="34" charset="0"/>
              <a:ea typeface="Arial"/>
              <a:cs typeface="Arial" panose="020B0604020202020204" pitchFamily="34" charset="0"/>
              <a:sym typeface="Arial"/>
            </a:endParaRPr>
          </a:p>
        </p:txBody>
      </p:sp>
      <p:sp>
        <p:nvSpPr>
          <p:cNvPr id="8" name="Google Shape;431;p4">
            <a:extLst>
              <a:ext uri="{FF2B5EF4-FFF2-40B4-BE49-F238E27FC236}">
                <a16:creationId xmlns:a16="http://schemas.microsoft.com/office/drawing/2014/main" id="{C85E3F06-435F-D153-C31F-6F00AFC7B5A0}"/>
              </a:ext>
            </a:extLst>
          </p:cNvPr>
          <p:cNvSpPr/>
          <p:nvPr/>
        </p:nvSpPr>
        <p:spPr>
          <a:xfrm>
            <a:off x="195944" y="5637296"/>
            <a:ext cx="10059977" cy="415458"/>
          </a:xfrm>
          <a:prstGeom prst="rect">
            <a:avLst/>
          </a:prstGeom>
          <a:noFill/>
          <a:ln>
            <a:noFill/>
          </a:ln>
        </p:spPr>
        <p:txBody>
          <a:bodyPr spcFirstLastPara="1" wrap="square" lIns="91425" tIns="45700" rIns="91425" bIns="45700" anchor="t" anchorCtr="0">
            <a:spAutoFit/>
          </a:bodyPr>
          <a:lstStyle/>
          <a:p>
            <a:pPr marL="0" marR="0" lvl="0" indent="0" algn="ctr" rtl="0">
              <a:lnSpc>
                <a:spcPct val="105000"/>
              </a:lnSpc>
              <a:spcBef>
                <a:spcPts val="0"/>
              </a:spcBef>
              <a:spcAft>
                <a:spcPts val="0"/>
              </a:spcAft>
              <a:buClr>
                <a:srgbClr val="FFFFFF"/>
              </a:buClr>
              <a:buSzPts val="2800"/>
              <a:buFont typeface="Arial"/>
              <a:buNone/>
            </a:pPr>
            <a:r>
              <a:rPr lang="es-ES" sz="2000" b="0" i="0" u="none" strike="noStrike" cap="none" dirty="0">
                <a:solidFill>
                  <a:schemeClr val="tx1"/>
                </a:solidFill>
                <a:latin typeface="Arial" panose="020B0604020202020204" pitchFamily="34" charset="0"/>
                <a:cs typeface="Arial" panose="020B0604020202020204" pitchFamily="34" charset="0"/>
                <a:sym typeface="Arial"/>
              </a:rPr>
              <a:t>La virtud está en el equilibrio, la armonía y la justa medida.</a:t>
            </a:r>
            <a:endParaRPr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p:txBody>
      </p:sp>
      <p:pic>
        <p:nvPicPr>
          <p:cNvPr id="6" name="Google Shape;432;p4">
            <a:extLst>
              <a:ext uri="{FF2B5EF4-FFF2-40B4-BE49-F238E27FC236}">
                <a16:creationId xmlns:a16="http://schemas.microsoft.com/office/drawing/2014/main" id="{2D8F3F70-FD67-2477-C93E-84B20E67180E}"/>
              </a:ext>
            </a:extLst>
          </p:cNvPr>
          <p:cNvPicPr preferRelativeResize="0"/>
          <p:nvPr/>
        </p:nvPicPr>
        <p:blipFill rotWithShape="1">
          <a:blip r:embed="rId9">
            <a:alphaModFix/>
          </a:blip>
          <a:srcRect/>
          <a:stretch/>
        </p:blipFill>
        <p:spPr>
          <a:xfrm>
            <a:off x="1670608" y="1279841"/>
            <a:ext cx="1000020" cy="1502481"/>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pic>
        <p:nvPicPr>
          <p:cNvPr id="9" name="Google Shape;433;p4">
            <a:extLst>
              <a:ext uri="{FF2B5EF4-FFF2-40B4-BE49-F238E27FC236}">
                <a16:creationId xmlns:a16="http://schemas.microsoft.com/office/drawing/2014/main" id="{92394EE6-B811-7A7F-9EEB-F4C7F9AA1DED}"/>
              </a:ext>
            </a:extLst>
          </p:cNvPr>
          <p:cNvPicPr preferRelativeResize="0"/>
          <p:nvPr/>
        </p:nvPicPr>
        <p:blipFill rotWithShape="1">
          <a:blip r:embed="rId10">
            <a:alphaModFix/>
          </a:blip>
          <a:srcRect/>
          <a:stretch/>
        </p:blipFill>
        <p:spPr>
          <a:xfrm>
            <a:off x="5308520" y="1258253"/>
            <a:ext cx="972774" cy="1560395"/>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2821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 name="Picture 2">
            <a:extLst>
              <a:ext uri="{FF2B5EF4-FFF2-40B4-BE49-F238E27FC236}">
                <a16:creationId xmlns:a16="http://schemas.microsoft.com/office/drawing/2014/main" id="{4C3B4E9A-1036-9A55-ABC0-C37FB795D790}"/>
              </a:ext>
            </a:extLst>
          </p:cNvPr>
          <p:cNvPicPr>
            <a:picLocks noChangeAspect="1" noChangeArrowheads="1"/>
          </p:cNvPicPr>
          <p:nvPr/>
        </p:nvPicPr>
        <p:blipFill>
          <a:blip r:embed="rId7"/>
          <a:srcRect/>
          <a:stretch>
            <a:fillRect/>
          </a:stretch>
        </p:blipFill>
        <p:spPr bwMode="auto">
          <a:xfrm>
            <a:off x="638629" y="1046191"/>
            <a:ext cx="8476342" cy="4765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634059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41412" y="76689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DIFERENCIA ENTRE EMOCIONES Y SENTIMIENTOS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1AB09CAF-0FDC-65F3-269B-C5D777D91ED6}"/>
              </a:ext>
            </a:extLst>
          </p:cNvPr>
          <p:cNvSpPr txBox="1"/>
          <p:nvPr/>
        </p:nvSpPr>
        <p:spPr>
          <a:xfrm>
            <a:off x="1244321" y="1860263"/>
            <a:ext cx="3614337" cy="369332"/>
          </a:xfrm>
          <a:prstGeom prst="rect">
            <a:avLst/>
          </a:prstGeom>
          <a:solidFill>
            <a:schemeClr val="accent1"/>
          </a:solidFill>
        </p:spPr>
        <p:txBody>
          <a:bodyPr wrap="square" rtlCol="0">
            <a:spAutoFit/>
          </a:bodyPr>
          <a:lstStyle>
            <a:defPPr>
              <a:defRPr lang="es-ES"/>
            </a:defPPr>
            <a:lvl1pPr algn="ctr">
              <a:defRPr sz="2000">
                <a:solidFill>
                  <a:schemeClr val="bg1"/>
                </a:solidFill>
              </a:defRPr>
            </a:lvl1pPr>
          </a:lstStyle>
          <a:p>
            <a:pPr defTabSz="685800">
              <a:defRPr/>
            </a:pPr>
            <a:r>
              <a:rPr lang="es-ES" sz="1800" dirty="0">
                <a:solidFill>
                  <a:prstClr val="white"/>
                </a:solidFill>
                <a:latin typeface="Calibri" panose="020F0502020204030204"/>
              </a:rPr>
              <a:t>EMOCIÓN</a:t>
            </a:r>
          </a:p>
        </p:txBody>
      </p:sp>
      <p:sp>
        <p:nvSpPr>
          <p:cNvPr id="4" name="CuadroTexto 3">
            <a:extLst>
              <a:ext uri="{FF2B5EF4-FFF2-40B4-BE49-F238E27FC236}">
                <a16:creationId xmlns:a16="http://schemas.microsoft.com/office/drawing/2014/main" id="{F743C946-2895-5D12-965C-3CF5DDD221C6}"/>
              </a:ext>
            </a:extLst>
          </p:cNvPr>
          <p:cNvSpPr txBox="1"/>
          <p:nvPr/>
        </p:nvSpPr>
        <p:spPr>
          <a:xfrm>
            <a:off x="1244324" y="2229595"/>
            <a:ext cx="3614334" cy="1754326"/>
          </a:xfrm>
          <a:prstGeom prst="rect">
            <a:avLst/>
          </a:prstGeom>
          <a:noFill/>
        </p:spPr>
        <p:txBody>
          <a:bodyPr wrap="square" rtlCol="0">
            <a:spAutoFit/>
          </a:bodyPr>
          <a:lstStyle/>
          <a:p>
            <a:pPr algn="ctr" defTabSz="685800">
              <a:defRPr/>
            </a:pPr>
            <a:r>
              <a:rPr lang="es-ES" sz="1800" dirty="0">
                <a:solidFill>
                  <a:prstClr val="black"/>
                </a:solidFill>
                <a:latin typeface="Arial" pitchFamily="34" charset="0"/>
                <a:cs typeface="Arial" pitchFamily="34" charset="0"/>
              </a:rPr>
              <a:t>Reacción física y súbita en el cuerpo en respuesta a un estímulo (</a:t>
            </a:r>
            <a:r>
              <a:rPr lang="es-ES_tradnl" sz="1800" dirty="0">
                <a:solidFill>
                  <a:prstClr val="black"/>
                </a:solidFill>
                <a:latin typeface="Arial" pitchFamily="34" charset="0"/>
                <a:ea typeface="Calibri" panose="020F0502020204030204" pitchFamily="34" charset="0"/>
                <a:cs typeface="Arial" pitchFamily="34" charset="0"/>
              </a:rPr>
              <a:t>pensamiento o interpretación mental</a:t>
            </a:r>
            <a:r>
              <a:rPr lang="es-ES" sz="1800" dirty="0">
                <a:solidFill>
                  <a:prstClr val="black"/>
                </a:solidFill>
                <a:latin typeface="Arial" pitchFamily="34" charset="0"/>
                <a:cs typeface="Arial" pitchFamily="34" charset="0"/>
              </a:rPr>
              <a:t>) que produce una serie de alteraciones fisiológicas.</a:t>
            </a:r>
          </a:p>
        </p:txBody>
      </p:sp>
      <p:sp>
        <p:nvSpPr>
          <p:cNvPr id="6" name="CuadroTexto 4">
            <a:extLst>
              <a:ext uri="{FF2B5EF4-FFF2-40B4-BE49-F238E27FC236}">
                <a16:creationId xmlns:a16="http://schemas.microsoft.com/office/drawing/2014/main" id="{04357F63-C55C-1D04-8464-9379827D7E1D}"/>
              </a:ext>
            </a:extLst>
          </p:cNvPr>
          <p:cNvSpPr txBox="1"/>
          <p:nvPr/>
        </p:nvSpPr>
        <p:spPr>
          <a:xfrm>
            <a:off x="5467315" y="1860263"/>
            <a:ext cx="3090495" cy="369332"/>
          </a:xfrm>
          <a:prstGeom prst="rect">
            <a:avLst/>
          </a:prstGeom>
          <a:solidFill>
            <a:schemeClr val="accent1"/>
          </a:solidFill>
        </p:spPr>
        <p:txBody>
          <a:bodyPr wrap="square" rtlCol="0">
            <a:spAutoFit/>
          </a:bodyPr>
          <a:lstStyle>
            <a:defPPr>
              <a:defRPr lang="es-ES"/>
            </a:defPPr>
            <a:lvl1pPr algn="ctr">
              <a:defRPr sz="2000">
                <a:solidFill>
                  <a:schemeClr val="bg1"/>
                </a:solidFill>
              </a:defRPr>
            </a:lvl1pPr>
          </a:lstStyle>
          <a:p>
            <a:pPr defTabSz="685800">
              <a:defRPr/>
            </a:pPr>
            <a:r>
              <a:rPr lang="es-ES" sz="1800" dirty="0">
                <a:solidFill>
                  <a:prstClr val="white"/>
                </a:solidFill>
                <a:latin typeface="Calibri" panose="020F0502020204030204"/>
              </a:rPr>
              <a:t>SENTIMIENTO</a:t>
            </a:r>
          </a:p>
        </p:txBody>
      </p:sp>
      <p:sp>
        <p:nvSpPr>
          <p:cNvPr id="8" name="CuadroTexto 5">
            <a:extLst>
              <a:ext uri="{FF2B5EF4-FFF2-40B4-BE49-F238E27FC236}">
                <a16:creationId xmlns:a16="http://schemas.microsoft.com/office/drawing/2014/main" id="{F66C63CA-C2C4-FDD4-2C98-E98DBAAF6B5D}"/>
              </a:ext>
            </a:extLst>
          </p:cNvPr>
          <p:cNvSpPr txBox="1"/>
          <p:nvPr/>
        </p:nvSpPr>
        <p:spPr>
          <a:xfrm>
            <a:off x="5467316" y="2229595"/>
            <a:ext cx="3090496" cy="1754326"/>
          </a:xfrm>
          <a:prstGeom prst="rect">
            <a:avLst/>
          </a:prstGeom>
          <a:noFill/>
        </p:spPr>
        <p:txBody>
          <a:bodyPr wrap="square" rtlCol="0">
            <a:spAutoFit/>
          </a:bodyPr>
          <a:lstStyle/>
          <a:p>
            <a:pPr algn="ctr" defTabSz="685800">
              <a:defRPr/>
            </a:pPr>
            <a:r>
              <a:rPr lang="es-ES" sz="1800" dirty="0">
                <a:solidFill>
                  <a:prstClr val="black"/>
                </a:solidFill>
                <a:latin typeface="Arial" pitchFamily="34" charset="0"/>
                <a:cs typeface="Arial" pitchFamily="34" charset="0"/>
              </a:rPr>
              <a:t>Estado subjetivo, de carácter positivo o negativo, consecuencia de una interpretación cognitiva acerca de un estado emocional.</a:t>
            </a:r>
          </a:p>
        </p:txBody>
      </p:sp>
      <p:sp>
        <p:nvSpPr>
          <p:cNvPr id="9" name="CuadroTexto 7">
            <a:extLst>
              <a:ext uri="{FF2B5EF4-FFF2-40B4-BE49-F238E27FC236}">
                <a16:creationId xmlns:a16="http://schemas.microsoft.com/office/drawing/2014/main" id="{64822552-0CEC-38D8-3490-2871D56C47AC}"/>
              </a:ext>
            </a:extLst>
          </p:cNvPr>
          <p:cNvSpPr txBox="1"/>
          <p:nvPr/>
        </p:nvSpPr>
        <p:spPr>
          <a:xfrm>
            <a:off x="886019" y="5581467"/>
            <a:ext cx="7945278" cy="584775"/>
          </a:xfrm>
          <a:prstGeom prst="rect">
            <a:avLst/>
          </a:prstGeom>
          <a:noFill/>
        </p:spPr>
        <p:txBody>
          <a:bodyPr wrap="square" rtlCol="0">
            <a:spAutoFit/>
          </a:bodyPr>
          <a:lstStyle/>
          <a:p>
            <a:pPr algn="ctr" defTabSz="685800">
              <a:defRPr/>
            </a:pPr>
            <a:r>
              <a:rPr lang="es-ES" sz="1600" dirty="0">
                <a:solidFill>
                  <a:prstClr val="black"/>
                </a:solidFill>
                <a:latin typeface="Arial" pitchFamily="34" charset="0"/>
                <a:cs typeface="Arial" pitchFamily="34" charset="0"/>
              </a:rPr>
              <a:t>“Las emociones actúan en el teatro del cuerpo; los sentimientos en el teatro de la mente” (Antonio </a:t>
            </a:r>
            <a:r>
              <a:rPr lang="es-ES" sz="1600" dirty="0" err="1">
                <a:solidFill>
                  <a:prstClr val="black"/>
                </a:solidFill>
                <a:latin typeface="Arial" pitchFamily="34" charset="0"/>
                <a:cs typeface="Arial" pitchFamily="34" charset="0"/>
              </a:rPr>
              <a:t>Damasio</a:t>
            </a:r>
            <a:r>
              <a:rPr lang="es-ES" sz="1600" dirty="0">
                <a:solidFill>
                  <a:prstClr val="black"/>
                </a:solidFill>
                <a:latin typeface="Arial" pitchFamily="34" charset="0"/>
                <a:cs typeface="Arial" pitchFamily="34" charset="0"/>
              </a:rPr>
              <a:t>)</a:t>
            </a:r>
          </a:p>
        </p:txBody>
      </p:sp>
      <p:sp>
        <p:nvSpPr>
          <p:cNvPr id="10" name="Rectángulo 6">
            <a:extLst>
              <a:ext uri="{FF2B5EF4-FFF2-40B4-BE49-F238E27FC236}">
                <a16:creationId xmlns:a16="http://schemas.microsoft.com/office/drawing/2014/main" id="{41CAA37B-F865-A009-5244-3FD7AC6B3659}"/>
              </a:ext>
            </a:extLst>
          </p:cNvPr>
          <p:cNvSpPr/>
          <p:nvPr/>
        </p:nvSpPr>
        <p:spPr>
          <a:xfrm>
            <a:off x="518903" y="4267043"/>
            <a:ext cx="8679510" cy="1047979"/>
          </a:xfrm>
          <a:prstGeom prst="rect">
            <a:avLst/>
          </a:prstGeom>
        </p:spPr>
        <p:txBody>
          <a:bodyPr wrap="square">
            <a:spAutoFit/>
          </a:bodyPr>
          <a:lstStyle/>
          <a:p>
            <a:pPr algn="ctr" defTabSz="685800">
              <a:lnSpc>
                <a:spcPct val="115000"/>
              </a:lnSpc>
              <a:defRPr/>
            </a:pPr>
            <a:r>
              <a:rPr lang="es-ES_tradnl" sz="1800" b="1" dirty="0">
                <a:solidFill>
                  <a:prstClr val="black"/>
                </a:solidFill>
                <a:latin typeface="Arial" panose="020B0604020202020204" pitchFamily="34" charset="0"/>
                <a:ea typeface="Calibri" panose="020F0502020204030204" pitchFamily="34" charset="0"/>
              </a:rPr>
              <a:t>La emoción antecede al sentimiento</a:t>
            </a:r>
            <a:r>
              <a:rPr lang="es-ES_tradnl" sz="1800" dirty="0">
                <a:solidFill>
                  <a:prstClr val="black"/>
                </a:solidFill>
                <a:latin typeface="Arial" panose="020B0604020202020204" pitchFamily="34" charset="0"/>
                <a:ea typeface="Calibri" panose="020F0502020204030204" pitchFamily="34" charset="0"/>
              </a:rPr>
              <a:t>, ya que los sentimientos tienen su origen en las interpretaciones que hacemos de los pensamientos. A su vez, dichos pensamientos -a menudo- son fruto de estados emocionales.</a:t>
            </a:r>
            <a:r>
              <a:rPr lang="es-ES_tradnl" sz="1800" b="1" dirty="0">
                <a:solidFill>
                  <a:prstClr val="black"/>
                </a:solidFill>
                <a:latin typeface="Arial" panose="020B0604020202020204" pitchFamily="34" charset="0"/>
                <a:ea typeface="Calibri" panose="020F0502020204030204" pitchFamily="34" charset="0"/>
              </a:rPr>
              <a:t> </a:t>
            </a:r>
            <a:endParaRPr lang="es-ES" sz="1800" dirty="0">
              <a:solidFill>
                <a:prstClr val="black"/>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595657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41412" y="76689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INTELIGENCIA EMOCIONAL</a:t>
            </a:r>
            <a:endParaRPr lang="es-ES" b="1" kern="1200" dirty="0">
              <a:solidFill>
                <a:schemeClr val="bg1"/>
              </a:solidFill>
              <a:latin typeface="Arial Black" panose="020B0A04020102020204" pitchFamily="34" charset="0"/>
              <a:cs typeface="Arial" panose="020B0604020202020204" pitchFamily="34" charset="0"/>
            </a:endParaRPr>
          </a:p>
        </p:txBody>
      </p:sp>
      <p:sp>
        <p:nvSpPr>
          <p:cNvPr id="10" name="Rectángulo 6">
            <a:extLst>
              <a:ext uri="{FF2B5EF4-FFF2-40B4-BE49-F238E27FC236}">
                <a16:creationId xmlns:a16="http://schemas.microsoft.com/office/drawing/2014/main" id="{41CAA37B-F865-A009-5244-3FD7AC6B3659}"/>
              </a:ext>
            </a:extLst>
          </p:cNvPr>
          <p:cNvSpPr/>
          <p:nvPr/>
        </p:nvSpPr>
        <p:spPr>
          <a:xfrm>
            <a:off x="541412" y="1575315"/>
            <a:ext cx="8679510" cy="923330"/>
          </a:xfrm>
          <a:prstGeom prst="rect">
            <a:avLst/>
          </a:prstGeom>
        </p:spPr>
        <p:txBody>
          <a:bodyPr wrap="square">
            <a:spAutoFit/>
          </a:bodyPr>
          <a:lstStyle/>
          <a:p>
            <a:pPr algn="just"/>
            <a:r>
              <a:rPr lang="es-ES" sz="1800" kern="1200" dirty="0">
                <a:solidFill>
                  <a:schemeClr val="tx1"/>
                </a:solidFill>
                <a:latin typeface="Arial" pitchFamily="34" charset="0"/>
                <a:cs typeface="Arial" pitchFamily="34" charset="0"/>
              </a:rPr>
              <a:t>Habilidad para tomar conciencia de las propias emociones y de los demás, así como la capacidad para regularlas (equilibrio entre impulsividad/descontrol y represión). Este control permitirá dirigir mejor los pensamientos y acciones.</a:t>
            </a:r>
            <a:endParaRPr lang="es-ES" sz="1800" b="1" kern="1200" dirty="0">
              <a:solidFill>
                <a:schemeClr val="tx1"/>
              </a:solidFill>
              <a:latin typeface="Arial" pitchFamily="34" charset="0"/>
              <a:cs typeface="Arial" pitchFamily="34" charset="0"/>
            </a:endParaRPr>
          </a:p>
        </p:txBody>
      </p:sp>
      <p:pic>
        <p:nvPicPr>
          <p:cNvPr id="2" name="Imagen 1">
            <a:extLst>
              <a:ext uri="{FF2B5EF4-FFF2-40B4-BE49-F238E27FC236}">
                <a16:creationId xmlns:a16="http://schemas.microsoft.com/office/drawing/2014/main" id="{A29547C9-6388-5963-F283-CDCA4A3EDFDE}"/>
              </a:ext>
            </a:extLst>
          </p:cNvPr>
          <p:cNvPicPr>
            <a:picLocks noChangeAspect="1"/>
          </p:cNvPicPr>
          <p:nvPr/>
        </p:nvPicPr>
        <p:blipFill>
          <a:blip r:embed="rId7"/>
          <a:stretch>
            <a:fillRect/>
          </a:stretch>
        </p:blipFill>
        <p:spPr>
          <a:xfrm>
            <a:off x="2438399" y="2863089"/>
            <a:ext cx="5135028" cy="3113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7 CuadroTexto">
            <a:extLst>
              <a:ext uri="{FF2B5EF4-FFF2-40B4-BE49-F238E27FC236}">
                <a16:creationId xmlns:a16="http://schemas.microsoft.com/office/drawing/2014/main" id="{1A950D08-AFDD-7BDB-5984-08F5D698277F}"/>
              </a:ext>
            </a:extLst>
          </p:cNvPr>
          <p:cNvSpPr txBox="1"/>
          <p:nvPr/>
        </p:nvSpPr>
        <p:spPr>
          <a:xfrm>
            <a:off x="3892646" y="1028964"/>
            <a:ext cx="1968308" cy="338554"/>
          </a:xfrm>
          <a:prstGeom prst="rect">
            <a:avLst/>
          </a:prstGeom>
          <a:noFill/>
        </p:spPr>
        <p:txBody>
          <a:bodyPr wrap="square" rtlCol="0">
            <a:spAutoFit/>
          </a:bodyPr>
          <a:lstStyle/>
          <a:p>
            <a:pPr algn="ctr"/>
            <a:r>
              <a:rPr lang="es-ES" sz="1600" dirty="0">
                <a:solidFill>
                  <a:schemeClr val="bg1"/>
                </a:solidFill>
                <a:latin typeface="Arial" panose="020B0604020202020204" pitchFamily="34" charset="0"/>
                <a:cs typeface="Arial" panose="020B0604020202020204" pitchFamily="34" charset="0"/>
              </a:rPr>
              <a:t>(</a:t>
            </a:r>
            <a:r>
              <a:rPr lang="es-ES" sz="1600" dirty="0" err="1">
                <a:solidFill>
                  <a:schemeClr val="bg1"/>
                </a:solidFill>
                <a:latin typeface="Arial" panose="020B0604020202020204" pitchFamily="34" charset="0"/>
                <a:cs typeface="Arial" panose="020B0604020202020204" pitchFamily="34" charset="0"/>
              </a:rPr>
              <a:t>Bisquerra</a:t>
            </a:r>
            <a:r>
              <a:rPr lang="es-ES" sz="1600" dirty="0">
                <a:solidFill>
                  <a:schemeClr val="bg1"/>
                </a:solidFill>
                <a:latin typeface="Arial" panose="020B0604020202020204" pitchFamily="34" charset="0"/>
                <a:cs typeface="Arial" panose="020B0604020202020204" pitchFamily="34" charset="0"/>
              </a:rPr>
              <a:t>, 2011)</a:t>
            </a:r>
          </a:p>
        </p:txBody>
      </p:sp>
    </p:spTree>
    <p:extLst>
      <p:ext uri="{BB962C8B-B14F-4D97-AF65-F5344CB8AC3E}">
        <p14:creationId xmlns:p14="http://schemas.microsoft.com/office/powerpoint/2010/main" val="4227601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Imagen 5">
            <a:extLst>
              <a:ext uri="{FF2B5EF4-FFF2-40B4-BE49-F238E27FC236}">
                <a16:creationId xmlns:a16="http://schemas.microsoft.com/office/drawing/2014/main" id="{A2C47101-E905-6AC5-6B1C-08DC7E10078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368" b="9073"/>
          <a:stretch/>
        </p:blipFill>
        <p:spPr>
          <a:xfrm>
            <a:off x="530455" y="1588015"/>
            <a:ext cx="4560590" cy="3287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ángulo 2">
            <a:extLst>
              <a:ext uri="{FF2B5EF4-FFF2-40B4-BE49-F238E27FC236}">
                <a16:creationId xmlns:a16="http://schemas.microsoft.com/office/drawing/2014/main" id="{75BFE26D-44B9-2763-57F3-1BFD81279B51}"/>
              </a:ext>
            </a:extLst>
          </p:cNvPr>
          <p:cNvSpPr/>
          <p:nvPr/>
        </p:nvSpPr>
        <p:spPr>
          <a:xfrm>
            <a:off x="6958281" y="2679145"/>
            <a:ext cx="2408032" cy="1015663"/>
          </a:xfrm>
          <a:prstGeom prst="rect">
            <a:avLst/>
          </a:prstGeom>
        </p:spPr>
        <p:txBody>
          <a:bodyPr wrap="none">
            <a:spAutoFit/>
          </a:bodyPr>
          <a:lstStyle/>
          <a:p>
            <a:pPr algn="ctr" defTabSz="685800">
              <a:defRPr/>
            </a:pPr>
            <a:r>
              <a:rPr lang="es-ES" sz="3000" b="1" dirty="0">
                <a:solidFill>
                  <a:prstClr val="black"/>
                </a:solidFill>
                <a:latin typeface="Calibri" panose="020F0502020204030204"/>
              </a:rPr>
              <a:t>INTELIGENCIA</a:t>
            </a:r>
          </a:p>
          <a:p>
            <a:pPr algn="ctr" defTabSz="685800">
              <a:defRPr/>
            </a:pPr>
            <a:r>
              <a:rPr lang="es-ES" sz="3000" b="1" dirty="0">
                <a:solidFill>
                  <a:prstClr val="black"/>
                </a:solidFill>
                <a:latin typeface="Calibri" panose="020F0502020204030204"/>
              </a:rPr>
              <a:t>EMOCIONAL</a:t>
            </a:r>
            <a:endParaRPr lang="es-ES" sz="825" dirty="0">
              <a:solidFill>
                <a:prstClr val="black"/>
              </a:solidFill>
              <a:latin typeface="Calibri" panose="020F0502020204030204"/>
            </a:endParaRPr>
          </a:p>
        </p:txBody>
      </p:sp>
      <p:sp>
        <p:nvSpPr>
          <p:cNvPr id="15" name="Flecha derecha 3">
            <a:extLst>
              <a:ext uri="{FF2B5EF4-FFF2-40B4-BE49-F238E27FC236}">
                <a16:creationId xmlns:a16="http://schemas.microsoft.com/office/drawing/2014/main" id="{C8DC8FFA-4D89-B7FB-EDDB-9E057FAB7936}"/>
              </a:ext>
            </a:extLst>
          </p:cNvPr>
          <p:cNvSpPr/>
          <p:nvPr/>
        </p:nvSpPr>
        <p:spPr>
          <a:xfrm>
            <a:off x="5249469" y="1848914"/>
            <a:ext cx="1279360" cy="386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s-ES" sz="1350">
              <a:solidFill>
                <a:prstClr val="white"/>
              </a:solidFill>
              <a:latin typeface="Calibri" panose="020F0502020204030204"/>
            </a:endParaRPr>
          </a:p>
        </p:txBody>
      </p:sp>
      <p:sp>
        <p:nvSpPr>
          <p:cNvPr id="16" name="Flecha derecha 7">
            <a:extLst>
              <a:ext uri="{FF2B5EF4-FFF2-40B4-BE49-F238E27FC236}">
                <a16:creationId xmlns:a16="http://schemas.microsoft.com/office/drawing/2014/main" id="{8F19073C-1210-86FD-D6F6-DC6F05840DEE}"/>
              </a:ext>
            </a:extLst>
          </p:cNvPr>
          <p:cNvSpPr/>
          <p:nvPr/>
        </p:nvSpPr>
        <p:spPr>
          <a:xfrm>
            <a:off x="5247913" y="4231269"/>
            <a:ext cx="1251840" cy="3722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s-ES" sz="1350">
              <a:solidFill>
                <a:prstClr val="white"/>
              </a:solidFill>
              <a:latin typeface="Calibri" panose="020F0502020204030204"/>
            </a:endParaRPr>
          </a:p>
        </p:txBody>
      </p:sp>
      <p:sp>
        <p:nvSpPr>
          <p:cNvPr id="17" name="Rectángulo 1">
            <a:extLst>
              <a:ext uri="{FF2B5EF4-FFF2-40B4-BE49-F238E27FC236}">
                <a16:creationId xmlns:a16="http://schemas.microsoft.com/office/drawing/2014/main" id="{1455B0B7-AECD-EB00-452D-4FF291CA052B}"/>
              </a:ext>
            </a:extLst>
          </p:cNvPr>
          <p:cNvSpPr/>
          <p:nvPr/>
        </p:nvSpPr>
        <p:spPr>
          <a:xfrm>
            <a:off x="5164021" y="2169166"/>
            <a:ext cx="1904841" cy="2062103"/>
          </a:xfrm>
          <a:prstGeom prst="rect">
            <a:avLst/>
          </a:prstGeom>
        </p:spPr>
        <p:txBody>
          <a:bodyPr wrap="square">
            <a:spAutoFit/>
          </a:bodyPr>
          <a:lstStyle/>
          <a:p>
            <a:pPr defTabSz="685800">
              <a:defRPr/>
            </a:pPr>
            <a:r>
              <a:rPr lang="es-ES" sz="1600" dirty="0">
                <a:solidFill>
                  <a:prstClr val="black"/>
                </a:solidFill>
                <a:latin typeface="Arial" pitchFamily="34" charset="0"/>
                <a:cs typeface="Arial" pitchFamily="34" charset="0"/>
              </a:rPr>
              <a:t>Sus dos grandes áreas de competencia (modo en que la persona se relaciona consigo misma o con los demás)</a:t>
            </a:r>
          </a:p>
        </p:txBody>
      </p:sp>
      <p:sp>
        <p:nvSpPr>
          <p:cNvPr id="18" name="CuadroTexto 8">
            <a:extLst>
              <a:ext uri="{FF2B5EF4-FFF2-40B4-BE49-F238E27FC236}">
                <a16:creationId xmlns:a16="http://schemas.microsoft.com/office/drawing/2014/main" id="{8CD1B0F7-B9CC-93E3-8BCC-49C749926132}"/>
              </a:ext>
            </a:extLst>
          </p:cNvPr>
          <p:cNvSpPr txBox="1"/>
          <p:nvPr/>
        </p:nvSpPr>
        <p:spPr>
          <a:xfrm>
            <a:off x="1524001" y="593965"/>
            <a:ext cx="7024914" cy="646331"/>
          </a:xfrm>
          <a:prstGeom prst="rect">
            <a:avLst/>
          </a:prstGeom>
          <a:noFill/>
        </p:spPr>
        <p:txBody>
          <a:bodyPr wrap="square" rtlCol="0">
            <a:spAutoFit/>
          </a:bodyPr>
          <a:lstStyle/>
          <a:p>
            <a:pPr algn="ctr" defTabSz="685800">
              <a:defRPr/>
            </a:pPr>
            <a:r>
              <a:rPr lang="es-ES" dirty="0">
                <a:solidFill>
                  <a:prstClr val="black"/>
                </a:solidFill>
                <a:latin typeface="Arial" pitchFamily="34" charset="0"/>
                <a:cs typeface="Arial" pitchFamily="34" charset="0"/>
              </a:rPr>
              <a:t>Equilibrio entre emoción y razón, armonía entre lo que se piensa (cognición) y lo que se siente (emoción). </a:t>
            </a:r>
          </a:p>
        </p:txBody>
      </p:sp>
      <p:sp>
        <p:nvSpPr>
          <p:cNvPr id="19" name="Rectángulo 11">
            <a:extLst>
              <a:ext uri="{FF2B5EF4-FFF2-40B4-BE49-F238E27FC236}">
                <a16:creationId xmlns:a16="http://schemas.microsoft.com/office/drawing/2014/main" id="{E1EE0379-7A98-DC09-81A7-A483056F2BAE}"/>
              </a:ext>
            </a:extLst>
          </p:cNvPr>
          <p:cNvSpPr/>
          <p:nvPr/>
        </p:nvSpPr>
        <p:spPr>
          <a:xfrm>
            <a:off x="621077" y="5149086"/>
            <a:ext cx="8387036" cy="1022139"/>
          </a:xfrm>
          <a:prstGeom prst="rect">
            <a:avLst/>
          </a:prstGeom>
        </p:spPr>
        <p:txBody>
          <a:bodyPr wrap="square">
            <a:spAutoFit/>
          </a:bodyPr>
          <a:lstStyle/>
          <a:p>
            <a:pPr algn="ctr" defTabSz="685800">
              <a:lnSpc>
                <a:spcPct val="115000"/>
              </a:lnSpc>
              <a:spcAft>
                <a:spcPts val="750"/>
              </a:spcAft>
              <a:defRPr/>
            </a:pPr>
            <a:r>
              <a:rPr lang="es-ES_tradnl" dirty="0">
                <a:solidFill>
                  <a:prstClr val="black"/>
                </a:solidFill>
                <a:latin typeface="Arial" panose="020B0604020202020204" pitchFamily="34" charset="0"/>
                <a:ea typeface="Calibri" panose="020F0502020204030204" pitchFamily="34" charset="0"/>
              </a:rPr>
              <a:t>El coeficiente intelectual podría predecir el rendimiento académico, pero las habilidades emocionales determinan, en mayor grado, el éxito personal y profesional.</a:t>
            </a:r>
            <a:endParaRPr lang="es-ES" dirty="0">
              <a:solidFill>
                <a:prstClr val="black"/>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102539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200" b="1" kern="1200" dirty="0">
                <a:solidFill>
                  <a:schemeClr val="bg1"/>
                </a:solidFill>
                <a:latin typeface="Arial Black" panose="020B0A04020102020204" pitchFamily="34" charset="0"/>
                <a:cs typeface="Arial" panose="020B0604020202020204" pitchFamily="34" charset="0"/>
              </a:rPr>
              <a:t>DESARROLLO DE ASPECTOS EMOCIONALES</a:t>
            </a:r>
          </a:p>
          <a:p>
            <a:pPr eaLnBrk="0" fontAlgn="base" hangingPunct="0">
              <a:lnSpc>
                <a:spcPct val="100000"/>
              </a:lnSpc>
              <a:spcBef>
                <a:spcPct val="0"/>
              </a:spcBef>
              <a:spcAft>
                <a:spcPct val="0"/>
              </a:spcAft>
              <a:defRPr/>
            </a:pPr>
            <a:r>
              <a:rPr lang="es-ES" sz="1600" dirty="0">
                <a:solidFill>
                  <a:schemeClr val="bg1"/>
                </a:solidFill>
                <a:latin typeface="Arial" panose="020B0604020202020204" pitchFamily="34" charset="0"/>
                <a:cs typeface="Arial" panose="020B0604020202020204" pitchFamily="34" charset="0"/>
              </a:rPr>
              <a:t>INCIDENCIA DE LA INTELIGENCIA EMOCIONAL EN LA SALUD: EMOCIONES INSANAS</a:t>
            </a:r>
            <a:endParaRPr lang="es-ES" sz="1800" kern="1200" dirty="0">
              <a:solidFill>
                <a:schemeClr val="bg1"/>
              </a:solidFill>
              <a:latin typeface="Arial" panose="020B0604020202020204" pitchFamily="34" charset="0"/>
              <a:cs typeface="Arial" panose="020B0604020202020204" pitchFamily="34" charset="0"/>
            </a:endParaRPr>
          </a:p>
        </p:txBody>
      </p:sp>
      <p:sp>
        <p:nvSpPr>
          <p:cNvPr id="2" name="Rectángulo 6">
            <a:extLst>
              <a:ext uri="{FF2B5EF4-FFF2-40B4-BE49-F238E27FC236}">
                <a16:creationId xmlns:a16="http://schemas.microsoft.com/office/drawing/2014/main" id="{FFA22B54-4024-5025-1226-58CFA0693C3A}"/>
              </a:ext>
            </a:extLst>
          </p:cNvPr>
          <p:cNvSpPr/>
          <p:nvPr/>
        </p:nvSpPr>
        <p:spPr>
          <a:xfrm>
            <a:off x="463982" y="2204450"/>
            <a:ext cx="8825635" cy="3170099"/>
          </a:xfrm>
          <a:prstGeom prst="rect">
            <a:avLst/>
          </a:prstGeom>
        </p:spPr>
        <p:txBody>
          <a:bodyPr wrap="square">
            <a:spAutoFit/>
          </a:bodyPr>
          <a:lstStyle/>
          <a:p>
            <a:pPr algn="just" defTabSz="685800">
              <a:buFont typeface="Arial" pitchFamily="34" charset="0"/>
              <a:buChar char="•"/>
              <a:defRPr/>
            </a:pPr>
            <a:r>
              <a:rPr lang="es-ES" sz="2000" dirty="0">
                <a:solidFill>
                  <a:prstClr val="black"/>
                </a:solidFill>
                <a:latin typeface="Arial" pitchFamily="34" charset="0"/>
                <a:cs typeface="Arial" pitchFamily="34" charset="0"/>
              </a:rPr>
              <a:t> </a:t>
            </a:r>
            <a:r>
              <a:rPr lang="es-ES_tradnl" sz="2000" dirty="0">
                <a:solidFill>
                  <a:prstClr val="black"/>
                </a:solidFill>
                <a:latin typeface="Arial" pitchFamily="34" charset="0"/>
                <a:ea typeface="Calibri" panose="020F0502020204030204" pitchFamily="34" charset="0"/>
                <a:cs typeface="Arial" pitchFamily="34" charset="0"/>
              </a:rPr>
              <a:t>Todas las emociones se convierten en aflictivas (insanas) cuando se experimentan en un contexto inapropiado o si se viven fuera de justa medida -en exceso o en carencia emocional-</a:t>
            </a:r>
            <a:endParaRPr lang="es-ES_tradnl" sz="2000" i="1" dirty="0">
              <a:solidFill>
                <a:prstClr val="black"/>
              </a:solidFill>
              <a:latin typeface="Arial" pitchFamily="34" charset="0"/>
              <a:ea typeface="Calibri" panose="020F0502020204030204" pitchFamily="34" charset="0"/>
              <a:cs typeface="Arial" pitchFamily="34" charset="0"/>
            </a:endParaRPr>
          </a:p>
          <a:p>
            <a:pPr algn="just" defTabSz="685800">
              <a:defRPr/>
            </a:pPr>
            <a:endParaRPr lang="es-ES_tradnl" sz="2000" i="1" dirty="0">
              <a:solidFill>
                <a:prstClr val="black"/>
              </a:solidFill>
              <a:latin typeface="Arial" pitchFamily="34" charset="0"/>
              <a:ea typeface="Calibri" panose="020F0502020204030204" pitchFamily="34" charset="0"/>
              <a:cs typeface="Arial" pitchFamily="34" charset="0"/>
            </a:endParaRPr>
          </a:p>
          <a:p>
            <a:pPr algn="just" defTabSz="685800">
              <a:buFont typeface="Arial" pitchFamily="34" charset="0"/>
              <a:buChar char="•"/>
              <a:defRPr/>
            </a:pPr>
            <a:r>
              <a:rPr lang="es-ES" sz="2000" dirty="0">
                <a:solidFill>
                  <a:prstClr val="black"/>
                </a:solidFill>
                <a:latin typeface="Arial" pitchFamily="34" charset="0"/>
                <a:cs typeface="Arial" pitchFamily="34" charset="0"/>
              </a:rPr>
              <a:t> </a:t>
            </a:r>
            <a:r>
              <a:rPr lang="es-ES_tradnl" sz="2000" dirty="0">
                <a:solidFill>
                  <a:prstClr val="black"/>
                </a:solidFill>
                <a:latin typeface="Arial" pitchFamily="34" charset="0"/>
                <a:ea typeface="Calibri" panose="020F0502020204030204" pitchFamily="34" charset="0"/>
                <a:cs typeface="Arial" pitchFamily="34" charset="0"/>
              </a:rPr>
              <a:t>La reiteración de emociones insanas se convierte en estados de ánimo perjudiciales para la salud.</a:t>
            </a:r>
          </a:p>
          <a:p>
            <a:pPr algn="just" defTabSz="685800">
              <a:buFont typeface="Arial" pitchFamily="34" charset="0"/>
              <a:buChar char="•"/>
              <a:defRPr/>
            </a:pPr>
            <a:endParaRPr lang="es-ES_tradnl" sz="2000" dirty="0">
              <a:solidFill>
                <a:prstClr val="black"/>
              </a:solidFill>
              <a:latin typeface="Arial" pitchFamily="34" charset="0"/>
              <a:ea typeface="Calibri" panose="020F0502020204030204" pitchFamily="34" charset="0"/>
              <a:cs typeface="Arial" pitchFamily="34" charset="0"/>
            </a:endParaRPr>
          </a:p>
          <a:p>
            <a:pPr algn="ctr" defTabSz="685800">
              <a:defRPr/>
            </a:pPr>
            <a:r>
              <a:rPr lang="es-ES_tradnl" sz="2000" dirty="0">
                <a:solidFill>
                  <a:prstClr val="black"/>
                </a:solidFill>
                <a:latin typeface="Arial" panose="020B0604020202020204" pitchFamily="34" charset="0"/>
                <a:ea typeface="Calibri" panose="020F0502020204030204" pitchFamily="34" charset="0"/>
              </a:rPr>
              <a:t>Debemos </a:t>
            </a:r>
            <a:r>
              <a:rPr lang="es-ES" sz="2000" dirty="0">
                <a:solidFill>
                  <a:prstClr val="black"/>
                </a:solidFill>
                <a:latin typeface="Arial" panose="020B0604020202020204" pitchFamily="34" charset="0"/>
                <a:ea typeface="Calibri" panose="020F0502020204030204" pitchFamily="34" charset="0"/>
              </a:rPr>
              <a:t>aprender a gestionar</a:t>
            </a:r>
            <a:r>
              <a:rPr lang="es-ES_tradnl" sz="2000" dirty="0">
                <a:solidFill>
                  <a:prstClr val="black"/>
                </a:solidFill>
                <a:latin typeface="Arial" panose="020B0604020202020204" pitchFamily="34" charset="0"/>
                <a:ea typeface="Calibri" panose="020F0502020204030204" pitchFamily="34" charset="0"/>
              </a:rPr>
              <a:t> algunos sentimientos </a:t>
            </a:r>
            <a:r>
              <a:rPr lang="es-ES_tradnl" sz="2000" i="1" dirty="0">
                <a:solidFill>
                  <a:prstClr val="black"/>
                </a:solidFill>
                <a:latin typeface="Arial" panose="020B0604020202020204" pitchFamily="34" charset="0"/>
                <a:ea typeface="Calibri" panose="020F0502020204030204" pitchFamily="34" charset="0"/>
              </a:rPr>
              <a:t>dañinos</a:t>
            </a:r>
            <a:r>
              <a:rPr lang="es-ES_tradnl" sz="2000" dirty="0">
                <a:solidFill>
                  <a:prstClr val="black"/>
                </a:solidFill>
                <a:latin typeface="Arial" panose="020B0604020202020204" pitchFamily="34" charset="0"/>
                <a:ea typeface="Calibri" panose="020F0502020204030204" pitchFamily="34" charset="0"/>
              </a:rPr>
              <a:t>: rencor, ira, envidia, desesperanza, odio o resentimiento, que elevan los niveles de cortisol y entorpecen el funcionamiento del sistema inmunitario.</a:t>
            </a:r>
            <a:endParaRPr lang="es-ES" sz="2000" dirty="0">
              <a:solidFill>
                <a:prstClr val="black"/>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1813018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SALUD EMOCIONAL</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3 CuadroTexto">
            <a:extLst>
              <a:ext uri="{FF2B5EF4-FFF2-40B4-BE49-F238E27FC236}">
                <a16:creationId xmlns:a16="http://schemas.microsoft.com/office/drawing/2014/main" id="{DA812836-A537-D159-2449-22D8E5054C5A}"/>
              </a:ext>
            </a:extLst>
          </p:cNvPr>
          <p:cNvSpPr txBox="1"/>
          <p:nvPr/>
        </p:nvSpPr>
        <p:spPr>
          <a:xfrm>
            <a:off x="782040" y="1543680"/>
            <a:ext cx="8153236" cy="1323439"/>
          </a:xfrm>
          <a:prstGeom prst="rect">
            <a:avLst/>
          </a:prstGeom>
          <a:noFill/>
        </p:spPr>
        <p:txBody>
          <a:bodyPr wrap="square" rtlCol="0">
            <a:spAutoFit/>
          </a:bodyPr>
          <a:lstStyle/>
          <a:p>
            <a:pPr algn="ctr" defTabSz="685800">
              <a:defRPr/>
            </a:pPr>
            <a:r>
              <a:rPr lang="es-ES" sz="2000" dirty="0">
                <a:solidFill>
                  <a:prstClr val="black"/>
                </a:solidFill>
                <a:latin typeface="Arial" pitchFamily="34" charset="0"/>
                <a:cs typeface="Arial" pitchFamily="34" charset="0"/>
              </a:rPr>
              <a:t>“Es un estado de bienestar físico y psicológico que permite una adecuada adaptación a las circunstancias en las que la persona se desenvuelve. Está conformada por componentes personales  y sociales.” (</a:t>
            </a:r>
            <a:r>
              <a:rPr lang="es-ES" sz="2000" dirty="0" err="1">
                <a:solidFill>
                  <a:prstClr val="black"/>
                </a:solidFill>
                <a:latin typeface="Arial" pitchFamily="34" charset="0"/>
                <a:cs typeface="Arial" pitchFamily="34" charset="0"/>
              </a:rPr>
              <a:t>Sonsoles</a:t>
            </a:r>
            <a:r>
              <a:rPr lang="es-ES" sz="2000" dirty="0">
                <a:solidFill>
                  <a:prstClr val="black"/>
                </a:solidFill>
                <a:latin typeface="Arial" pitchFamily="34" charset="0"/>
                <a:cs typeface="Arial" pitchFamily="34" charset="0"/>
              </a:rPr>
              <a:t> </a:t>
            </a:r>
            <a:r>
              <a:rPr lang="es-ES" sz="2000" dirty="0" err="1">
                <a:solidFill>
                  <a:prstClr val="black"/>
                </a:solidFill>
                <a:latin typeface="Arial" pitchFamily="34" charset="0"/>
                <a:cs typeface="Arial" pitchFamily="34" charset="0"/>
              </a:rPr>
              <a:t>Perpiñan</a:t>
            </a:r>
            <a:r>
              <a:rPr lang="es-ES" sz="2000" dirty="0">
                <a:solidFill>
                  <a:prstClr val="black"/>
                </a:solidFill>
                <a:latin typeface="Arial" pitchFamily="34" charset="0"/>
                <a:cs typeface="Arial" pitchFamily="34" charset="0"/>
              </a:rPr>
              <a:t>)</a:t>
            </a:r>
            <a:endParaRPr lang="es-ES" sz="2400" dirty="0">
              <a:solidFill>
                <a:prstClr val="black"/>
              </a:solidFill>
              <a:latin typeface="Arial" pitchFamily="34" charset="0"/>
              <a:cs typeface="Arial" pitchFamily="34" charset="0"/>
            </a:endParaRPr>
          </a:p>
        </p:txBody>
      </p:sp>
      <p:sp>
        <p:nvSpPr>
          <p:cNvPr id="3" name="CuadroTexto 3">
            <a:extLst>
              <a:ext uri="{FF2B5EF4-FFF2-40B4-BE49-F238E27FC236}">
                <a16:creationId xmlns:a16="http://schemas.microsoft.com/office/drawing/2014/main" id="{3B5AF2DF-C655-A1B8-3309-C5C54C8A33C3}"/>
              </a:ext>
            </a:extLst>
          </p:cNvPr>
          <p:cNvSpPr txBox="1"/>
          <p:nvPr/>
        </p:nvSpPr>
        <p:spPr>
          <a:xfrm>
            <a:off x="611011" y="2976039"/>
            <a:ext cx="4173407" cy="461665"/>
          </a:xfrm>
          <a:prstGeom prst="rect">
            <a:avLst/>
          </a:prstGeom>
          <a:solidFill>
            <a:schemeClr val="accent1"/>
          </a:solidFill>
        </p:spPr>
        <p:txBody>
          <a:bodyPr wrap="square" rtlCol="0">
            <a:spAutoFit/>
          </a:bodyPr>
          <a:lstStyle>
            <a:defPPr>
              <a:defRPr lang="es-ES"/>
            </a:defPPr>
            <a:lvl1pPr algn="ctr">
              <a:defRPr sz="2000">
                <a:solidFill>
                  <a:schemeClr val="bg1"/>
                </a:solidFill>
              </a:defRPr>
            </a:lvl1pPr>
          </a:lstStyle>
          <a:p>
            <a:pPr defTabSz="685800">
              <a:defRPr/>
            </a:pPr>
            <a:r>
              <a:rPr lang="es-ES" sz="2400" dirty="0">
                <a:solidFill>
                  <a:prstClr val="white"/>
                </a:solidFill>
                <a:latin typeface="Calibri" panose="020F0502020204030204"/>
              </a:rPr>
              <a:t>Componentes personales</a:t>
            </a:r>
          </a:p>
        </p:txBody>
      </p:sp>
      <p:sp>
        <p:nvSpPr>
          <p:cNvPr id="4" name="CuadroTexto 5">
            <a:extLst>
              <a:ext uri="{FF2B5EF4-FFF2-40B4-BE49-F238E27FC236}">
                <a16:creationId xmlns:a16="http://schemas.microsoft.com/office/drawing/2014/main" id="{A587675E-8538-8D79-D0C9-3F36411C35A4}"/>
              </a:ext>
            </a:extLst>
          </p:cNvPr>
          <p:cNvSpPr txBox="1"/>
          <p:nvPr/>
        </p:nvSpPr>
        <p:spPr>
          <a:xfrm>
            <a:off x="565780" y="3546624"/>
            <a:ext cx="2285902" cy="1900777"/>
          </a:xfrm>
          <a:prstGeom prst="rect">
            <a:avLst/>
          </a:prstGeom>
          <a:noFill/>
        </p:spPr>
        <p:txBody>
          <a:bodyPr wrap="square" numCol="1" rtlCol="0">
            <a:spAutoFit/>
          </a:bodyPr>
          <a:lstStyle/>
          <a:p>
            <a:pPr marL="214313" indent="-214313" defTabSz="685800">
              <a:lnSpc>
                <a:spcPct val="150000"/>
              </a:lnSpc>
              <a:buFont typeface="Wingdings" panose="05000000000000000000" pitchFamily="2" charset="2"/>
              <a:buChar char="Ø"/>
              <a:defRPr/>
            </a:pPr>
            <a:r>
              <a:rPr lang="es-ES" sz="1600" dirty="0">
                <a:solidFill>
                  <a:prstClr val="black"/>
                </a:solidFill>
                <a:latin typeface="Calibri" panose="020F0502020204030204"/>
              </a:rPr>
              <a:t>Autoconcepto</a:t>
            </a:r>
          </a:p>
          <a:p>
            <a:pPr marL="214313" indent="-214313" defTabSz="685800">
              <a:lnSpc>
                <a:spcPct val="150000"/>
              </a:lnSpc>
              <a:buFont typeface="Wingdings" panose="05000000000000000000" pitchFamily="2" charset="2"/>
              <a:buChar char="Ø"/>
              <a:defRPr/>
            </a:pPr>
            <a:r>
              <a:rPr lang="es-ES" sz="1600" dirty="0">
                <a:solidFill>
                  <a:prstClr val="black"/>
                </a:solidFill>
                <a:latin typeface="Calibri" panose="020F0502020204030204"/>
              </a:rPr>
              <a:t>Autoestima</a:t>
            </a:r>
          </a:p>
          <a:p>
            <a:pPr marL="214313" indent="-214313" defTabSz="685800">
              <a:lnSpc>
                <a:spcPct val="150000"/>
              </a:lnSpc>
              <a:buFont typeface="Wingdings" panose="05000000000000000000" pitchFamily="2" charset="2"/>
              <a:buChar char="Ø"/>
              <a:defRPr/>
            </a:pPr>
            <a:r>
              <a:rPr lang="es-ES" sz="1600" dirty="0">
                <a:solidFill>
                  <a:prstClr val="black"/>
                </a:solidFill>
                <a:latin typeface="Calibri" panose="020F0502020204030204"/>
              </a:rPr>
              <a:t>Autocontrol</a:t>
            </a:r>
          </a:p>
          <a:p>
            <a:pPr marL="214313" indent="-214313" defTabSz="685800">
              <a:lnSpc>
                <a:spcPct val="150000"/>
              </a:lnSpc>
              <a:buFont typeface="Wingdings" panose="05000000000000000000" pitchFamily="2" charset="2"/>
              <a:buChar char="Ø"/>
              <a:defRPr/>
            </a:pPr>
            <a:r>
              <a:rPr lang="es-ES" sz="1600" dirty="0">
                <a:solidFill>
                  <a:prstClr val="black"/>
                </a:solidFill>
                <a:latin typeface="Calibri" panose="020F0502020204030204"/>
              </a:rPr>
              <a:t>Localización del control</a:t>
            </a:r>
          </a:p>
        </p:txBody>
      </p:sp>
      <p:sp>
        <p:nvSpPr>
          <p:cNvPr id="6" name="CuadroTexto 10">
            <a:extLst>
              <a:ext uri="{FF2B5EF4-FFF2-40B4-BE49-F238E27FC236}">
                <a16:creationId xmlns:a16="http://schemas.microsoft.com/office/drawing/2014/main" id="{3D175D52-2C98-9F51-2137-D12E94C45826}"/>
              </a:ext>
            </a:extLst>
          </p:cNvPr>
          <p:cNvSpPr txBox="1"/>
          <p:nvPr/>
        </p:nvSpPr>
        <p:spPr>
          <a:xfrm>
            <a:off x="2438399" y="3546624"/>
            <a:ext cx="2387508" cy="1531445"/>
          </a:xfrm>
          <a:prstGeom prst="rect">
            <a:avLst/>
          </a:prstGeom>
          <a:noFill/>
        </p:spPr>
        <p:txBody>
          <a:bodyPr wrap="square">
            <a:spAutoFit/>
          </a:bodyPr>
          <a:lstStyle/>
          <a:p>
            <a:pPr marL="214313" indent="-214313" defTabSz="685800">
              <a:lnSpc>
                <a:spcPct val="150000"/>
              </a:lnSpc>
              <a:buFont typeface="Wingdings" panose="05000000000000000000" pitchFamily="2" charset="2"/>
              <a:buChar char="Ø"/>
              <a:defRPr/>
            </a:pPr>
            <a:r>
              <a:rPr lang="es-ES" sz="1600" dirty="0">
                <a:solidFill>
                  <a:prstClr val="black"/>
                </a:solidFill>
                <a:latin typeface="Calibri" panose="020F0502020204030204"/>
              </a:rPr>
              <a:t>Automotivación</a:t>
            </a:r>
          </a:p>
          <a:p>
            <a:pPr marL="214313" indent="-214313" defTabSz="685800">
              <a:lnSpc>
                <a:spcPct val="150000"/>
              </a:lnSpc>
              <a:buFont typeface="Wingdings" panose="05000000000000000000" pitchFamily="2" charset="2"/>
              <a:buChar char="Ø"/>
              <a:defRPr/>
            </a:pPr>
            <a:r>
              <a:rPr lang="es-ES" sz="1600" dirty="0">
                <a:solidFill>
                  <a:prstClr val="black"/>
                </a:solidFill>
                <a:latin typeface="Calibri" panose="020F0502020204030204"/>
              </a:rPr>
              <a:t>Sistema de atribuciones</a:t>
            </a:r>
          </a:p>
          <a:p>
            <a:pPr marL="214313" indent="-214313" defTabSz="685800">
              <a:lnSpc>
                <a:spcPct val="150000"/>
              </a:lnSpc>
              <a:buFont typeface="Wingdings" panose="05000000000000000000" pitchFamily="2" charset="2"/>
              <a:buChar char="Ø"/>
              <a:defRPr/>
            </a:pPr>
            <a:r>
              <a:rPr lang="es-ES" sz="1600" dirty="0">
                <a:solidFill>
                  <a:prstClr val="black"/>
                </a:solidFill>
                <a:latin typeface="Calibri" panose="020F0502020204030204"/>
              </a:rPr>
              <a:t>Tolerancia a la frustración</a:t>
            </a:r>
          </a:p>
        </p:txBody>
      </p:sp>
      <p:sp>
        <p:nvSpPr>
          <p:cNvPr id="8" name="CuadroTexto 4">
            <a:extLst>
              <a:ext uri="{FF2B5EF4-FFF2-40B4-BE49-F238E27FC236}">
                <a16:creationId xmlns:a16="http://schemas.microsoft.com/office/drawing/2014/main" id="{F88BE3CC-4C80-5B06-BD4F-4B62FFE839F6}"/>
              </a:ext>
            </a:extLst>
          </p:cNvPr>
          <p:cNvSpPr txBox="1"/>
          <p:nvPr/>
        </p:nvSpPr>
        <p:spPr>
          <a:xfrm>
            <a:off x="5474000" y="2967335"/>
            <a:ext cx="3356323" cy="461665"/>
          </a:xfrm>
          <a:prstGeom prst="rect">
            <a:avLst/>
          </a:prstGeom>
          <a:solidFill>
            <a:schemeClr val="accent1"/>
          </a:solidFill>
        </p:spPr>
        <p:txBody>
          <a:bodyPr wrap="square" rtlCol="0">
            <a:spAutoFit/>
          </a:bodyPr>
          <a:lstStyle>
            <a:defPPr>
              <a:defRPr lang="es-ES"/>
            </a:defPPr>
            <a:lvl1pPr algn="ctr">
              <a:defRPr sz="2000">
                <a:solidFill>
                  <a:schemeClr val="bg1"/>
                </a:solidFill>
              </a:defRPr>
            </a:lvl1pPr>
          </a:lstStyle>
          <a:p>
            <a:pPr defTabSz="685800">
              <a:defRPr/>
            </a:pPr>
            <a:r>
              <a:rPr lang="es-ES" sz="2400" dirty="0">
                <a:solidFill>
                  <a:prstClr val="white"/>
                </a:solidFill>
                <a:latin typeface="Calibri" panose="020F0502020204030204"/>
              </a:rPr>
              <a:t>Componentes sociales</a:t>
            </a:r>
          </a:p>
        </p:txBody>
      </p:sp>
      <p:sp>
        <p:nvSpPr>
          <p:cNvPr id="9" name="CuadroTexto 6">
            <a:extLst>
              <a:ext uri="{FF2B5EF4-FFF2-40B4-BE49-F238E27FC236}">
                <a16:creationId xmlns:a16="http://schemas.microsoft.com/office/drawing/2014/main" id="{1891A415-2F66-C3B9-E480-8EBB873EBD4D}"/>
              </a:ext>
            </a:extLst>
          </p:cNvPr>
          <p:cNvSpPr txBox="1"/>
          <p:nvPr/>
        </p:nvSpPr>
        <p:spPr>
          <a:xfrm>
            <a:off x="5545560" y="3546624"/>
            <a:ext cx="2616737" cy="1569660"/>
          </a:xfrm>
          <a:prstGeom prst="rect">
            <a:avLst/>
          </a:prstGeom>
          <a:noFill/>
        </p:spPr>
        <p:txBody>
          <a:bodyPr wrap="square" rtlCol="0">
            <a:spAutoFit/>
          </a:bodyPr>
          <a:lstStyle/>
          <a:p>
            <a:pPr marL="214313" indent="-214313" defTabSz="685800">
              <a:lnSpc>
                <a:spcPct val="150000"/>
              </a:lnSpc>
              <a:buFont typeface="Wingdings" panose="05000000000000000000" pitchFamily="2" charset="2"/>
              <a:buChar char="Ø"/>
              <a:defRPr/>
            </a:pPr>
            <a:r>
              <a:rPr lang="es-ES" sz="1600" dirty="0">
                <a:solidFill>
                  <a:prstClr val="black"/>
                </a:solidFill>
                <a:latin typeface="Calibri" panose="020F0502020204030204"/>
              </a:rPr>
              <a:t>Habilidades sociales</a:t>
            </a:r>
          </a:p>
          <a:p>
            <a:pPr marL="214313" indent="-214313" defTabSz="685800">
              <a:lnSpc>
                <a:spcPct val="150000"/>
              </a:lnSpc>
              <a:buFont typeface="Wingdings" panose="05000000000000000000" pitchFamily="2" charset="2"/>
              <a:buChar char="Ø"/>
              <a:defRPr/>
            </a:pPr>
            <a:r>
              <a:rPr lang="es-ES" sz="1600" dirty="0">
                <a:solidFill>
                  <a:prstClr val="black"/>
                </a:solidFill>
                <a:latin typeface="Calibri" panose="020F0502020204030204"/>
              </a:rPr>
              <a:t>Vínculos afectivos seguros</a:t>
            </a:r>
          </a:p>
          <a:p>
            <a:pPr marL="214313" indent="-214313" defTabSz="685800">
              <a:lnSpc>
                <a:spcPct val="150000"/>
              </a:lnSpc>
              <a:buFont typeface="Wingdings" panose="05000000000000000000" pitchFamily="2" charset="2"/>
              <a:buChar char="Ø"/>
              <a:defRPr/>
            </a:pPr>
            <a:r>
              <a:rPr lang="es-ES" sz="1600" dirty="0">
                <a:solidFill>
                  <a:prstClr val="black"/>
                </a:solidFill>
                <a:latin typeface="Calibri" panose="020F0502020204030204"/>
              </a:rPr>
              <a:t>Asertividad</a:t>
            </a:r>
          </a:p>
          <a:p>
            <a:pPr marL="214313" indent="-214313" defTabSz="685800">
              <a:lnSpc>
                <a:spcPct val="150000"/>
              </a:lnSpc>
              <a:buFont typeface="Wingdings" panose="05000000000000000000" pitchFamily="2" charset="2"/>
              <a:buChar char="Ø"/>
              <a:defRPr/>
            </a:pPr>
            <a:r>
              <a:rPr lang="es-ES" sz="1600" dirty="0">
                <a:solidFill>
                  <a:prstClr val="black"/>
                </a:solidFill>
                <a:latin typeface="Calibri" panose="020F0502020204030204"/>
              </a:rPr>
              <a:t>Empatía</a:t>
            </a:r>
          </a:p>
        </p:txBody>
      </p:sp>
    </p:spTree>
    <p:extLst>
      <p:ext uri="{BB962C8B-B14F-4D97-AF65-F5344CB8AC3E}">
        <p14:creationId xmlns:p14="http://schemas.microsoft.com/office/powerpoint/2010/main" val="32083145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INTELIGENCIA EMOCIONAL Y EJERCICIO FÍSICO</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3 CuadroTexto">
            <a:extLst>
              <a:ext uri="{FF2B5EF4-FFF2-40B4-BE49-F238E27FC236}">
                <a16:creationId xmlns:a16="http://schemas.microsoft.com/office/drawing/2014/main" id="{DA812836-A537-D159-2449-22D8E5054C5A}"/>
              </a:ext>
            </a:extLst>
          </p:cNvPr>
          <p:cNvSpPr txBox="1"/>
          <p:nvPr/>
        </p:nvSpPr>
        <p:spPr>
          <a:xfrm>
            <a:off x="800182" y="4266675"/>
            <a:ext cx="8153236" cy="1934569"/>
          </a:xfrm>
          <a:prstGeom prst="rect">
            <a:avLst/>
          </a:prstGeom>
          <a:noFill/>
        </p:spPr>
        <p:txBody>
          <a:bodyPr wrap="square" rtlCol="0">
            <a:spAutoFit/>
          </a:bodyPr>
          <a:lstStyle/>
          <a:p>
            <a:pPr algn="just" defTabSz="685800">
              <a:lnSpc>
                <a:spcPct val="115000"/>
              </a:lnSpc>
              <a:spcAft>
                <a:spcPts val="750"/>
              </a:spcAft>
              <a:buFont typeface="Arial" pitchFamily="34" charset="0"/>
              <a:buChar char="•"/>
            </a:pPr>
            <a:r>
              <a:rPr lang="es-ES" sz="2000" dirty="0">
                <a:solidFill>
                  <a:schemeClr val="tx1"/>
                </a:solidFill>
                <a:latin typeface="Arial" pitchFamily="34" charset="0"/>
                <a:cs typeface="Arial" pitchFamily="34" charset="0"/>
              </a:rPr>
              <a:t> </a:t>
            </a:r>
            <a:r>
              <a:rPr lang="es-ES_tradnl" sz="2000" dirty="0">
                <a:solidFill>
                  <a:schemeClr val="tx1"/>
                </a:solidFill>
                <a:latin typeface="Arial" panose="020B0604020202020204" pitchFamily="34" charset="0"/>
                <a:ea typeface="Calibri" panose="020F0502020204030204" pitchFamily="34" charset="0"/>
              </a:rPr>
              <a:t>Lo ideal es realizar entrenamiento multicomponente que combine la estimulación mental, física y social, por medio de “</a:t>
            </a:r>
            <a:r>
              <a:rPr lang="es-ES_tradnl" sz="2000" i="1" dirty="0">
                <a:solidFill>
                  <a:schemeClr val="tx1"/>
                </a:solidFill>
                <a:latin typeface="Arial" panose="020B0604020202020204" pitchFamily="34" charset="0"/>
                <a:ea typeface="Calibri" panose="020F0502020204030204" pitchFamily="34" charset="0"/>
              </a:rPr>
              <a:t>gimnasios cerebrales”</a:t>
            </a:r>
            <a:r>
              <a:rPr lang="es-ES_tradnl" sz="2000" dirty="0">
                <a:solidFill>
                  <a:schemeClr val="tx1"/>
                </a:solidFill>
                <a:latin typeface="Arial" panose="020B0604020202020204" pitchFamily="34" charset="0"/>
                <a:ea typeface="Calibri" panose="020F0502020204030204" pitchFamily="34" charset="0"/>
              </a:rPr>
              <a:t>.</a:t>
            </a:r>
          </a:p>
          <a:p>
            <a:pPr algn="just" defTabSz="685800">
              <a:lnSpc>
                <a:spcPct val="115000"/>
              </a:lnSpc>
              <a:spcAft>
                <a:spcPts val="750"/>
              </a:spcAft>
              <a:buFont typeface="Arial" pitchFamily="34" charset="0"/>
              <a:buChar char="•"/>
            </a:pPr>
            <a:r>
              <a:rPr lang="es-ES_tradnl" sz="2000" dirty="0">
                <a:solidFill>
                  <a:schemeClr val="tx1"/>
                </a:solidFill>
                <a:latin typeface="Arial" panose="020B0604020202020204" pitchFamily="34" charset="0"/>
              </a:rPr>
              <a:t> </a:t>
            </a:r>
            <a:r>
              <a:rPr lang="es-ES_tradnl" sz="2000" dirty="0">
                <a:solidFill>
                  <a:schemeClr val="tx1"/>
                </a:solidFill>
                <a:latin typeface="Arial" panose="020B0604020202020204" pitchFamily="34" charset="0"/>
                <a:ea typeface="Calibri" panose="020F0502020204030204" pitchFamily="34" charset="0"/>
              </a:rPr>
              <a:t>La persona que se mantiene mentalmente activa desarrolla menos placas amiloideas, disminuyendo la probabilidad de Alzheimer.</a:t>
            </a:r>
            <a:endParaRPr lang="es-ES" sz="2400" dirty="0">
              <a:solidFill>
                <a:prstClr val="black"/>
              </a:solidFill>
              <a:latin typeface="Arial" pitchFamily="34" charset="0"/>
              <a:cs typeface="Arial" pitchFamily="34" charset="0"/>
            </a:endParaRPr>
          </a:p>
        </p:txBody>
      </p:sp>
      <p:pic>
        <p:nvPicPr>
          <p:cNvPr id="10" name="Imagen 7">
            <a:extLst>
              <a:ext uri="{FF2B5EF4-FFF2-40B4-BE49-F238E27FC236}">
                <a16:creationId xmlns:a16="http://schemas.microsoft.com/office/drawing/2014/main" id="{604B1BAB-F543-09F5-0A94-43EBC0B2EF81}"/>
              </a:ext>
            </a:extLst>
          </p:cNvPr>
          <p:cNvPicPr>
            <a:picLocks noChangeAspect="1"/>
          </p:cNvPicPr>
          <p:nvPr/>
        </p:nvPicPr>
        <p:blipFill>
          <a:blip r:embed="rId7" cstate="print"/>
          <a:stretch>
            <a:fillRect/>
          </a:stretch>
        </p:blipFill>
        <p:spPr>
          <a:xfrm>
            <a:off x="846016" y="1654049"/>
            <a:ext cx="3740076" cy="2293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n 8">
            <a:extLst>
              <a:ext uri="{FF2B5EF4-FFF2-40B4-BE49-F238E27FC236}">
                <a16:creationId xmlns:a16="http://schemas.microsoft.com/office/drawing/2014/main" id="{E9F5A69E-6809-5CD1-6F09-571507CD112E}"/>
              </a:ext>
            </a:extLst>
          </p:cNvPr>
          <p:cNvPicPr>
            <a:picLocks noChangeAspect="1"/>
          </p:cNvPicPr>
          <p:nvPr/>
        </p:nvPicPr>
        <p:blipFill>
          <a:blip r:embed="rId8" cstate="print"/>
          <a:stretch>
            <a:fillRect/>
          </a:stretch>
        </p:blipFill>
        <p:spPr>
          <a:xfrm>
            <a:off x="5410377" y="1621015"/>
            <a:ext cx="3492911" cy="2359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1853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INTELIGENCIA EMOCIONAL Y EJERCICIO FÍSICO</a:t>
            </a:r>
            <a:endParaRPr lang="es-ES" b="1" kern="1200" dirty="0">
              <a:solidFill>
                <a:schemeClr val="bg1"/>
              </a:solidFill>
              <a:latin typeface="Arial Black" panose="020B0A04020102020204" pitchFamily="34" charset="0"/>
              <a:cs typeface="Arial" panose="020B0604020202020204" pitchFamily="34" charset="0"/>
            </a:endParaRPr>
          </a:p>
        </p:txBody>
      </p:sp>
      <p:sp>
        <p:nvSpPr>
          <p:cNvPr id="6" name="Rectángulo 6">
            <a:extLst>
              <a:ext uri="{FF2B5EF4-FFF2-40B4-BE49-F238E27FC236}">
                <a16:creationId xmlns:a16="http://schemas.microsoft.com/office/drawing/2014/main" id="{636FB899-698E-6D58-A987-A7CE15455808}"/>
              </a:ext>
            </a:extLst>
          </p:cNvPr>
          <p:cNvSpPr/>
          <p:nvPr/>
        </p:nvSpPr>
        <p:spPr>
          <a:xfrm>
            <a:off x="623874" y="2017571"/>
            <a:ext cx="8576397" cy="1872307"/>
          </a:xfrm>
          <a:prstGeom prst="rect">
            <a:avLst/>
          </a:prstGeom>
        </p:spPr>
        <p:txBody>
          <a:bodyPr wrap="square">
            <a:spAutoFit/>
          </a:bodyPr>
          <a:lstStyle/>
          <a:p>
            <a:pPr marL="257175" indent="-257175" algn="just" defTabSz="685800">
              <a:lnSpc>
                <a:spcPct val="115000"/>
              </a:lnSpc>
              <a:spcAft>
                <a:spcPts val="750"/>
              </a:spcAft>
              <a:buFont typeface="Symbol" panose="05050102010706020507" pitchFamily="18" charset="2"/>
              <a:buChar char=""/>
            </a:pPr>
            <a:r>
              <a:rPr lang="es-ES_tradnl" sz="2000" dirty="0">
                <a:solidFill>
                  <a:schemeClr val="tx1"/>
                </a:solidFill>
                <a:latin typeface="Arial" pitchFamily="34" charset="0"/>
                <a:ea typeface="Calibri" panose="020F0502020204030204" pitchFamily="34" charset="0"/>
                <a:cs typeface="Arial" pitchFamily="34" charset="0"/>
              </a:rPr>
              <a:t>Respetar el ritmo circadiano de </a:t>
            </a:r>
            <a:r>
              <a:rPr lang="es-ES_tradnl" sz="2000" i="1" dirty="0">
                <a:solidFill>
                  <a:schemeClr val="tx1"/>
                </a:solidFill>
                <a:latin typeface="Arial" pitchFamily="34" charset="0"/>
                <a:ea typeface="Calibri" panose="020F0502020204030204" pitchFamily="34" charset="0"/>
                <a:cs typeface="Arial" pitchFamily="34" charset="0"/>
              </a:rPr>
              <a:t>luz-oscuridad</a:t>
            </a:r>
            <a:r>
              <a:rPr lang="es-ES_tradnl" sz="2000" dirty="0">
                <a:solidFill>
                  <a:schemeClr val="tx1"/>
                </a:solidFill>
                <a:latin typeface="Arial" pitchFamily="34" charset="0"/>
                <a:ea typeface="Calibri" panose="020F0502020204030204" pitchFamily="34" charset="0"/>
                <a:cs typeface="Arial" pitchFamily="34" charset="0"/>
              </a:rPr>
              <a:t> (día-noche), siguiendo unas normas básicas de higiene del sueño. </a:t>
            </a:r>
            <a:endParaRPr lang="es-ES" sz="2000" dirty="0">
              <a:solidFill>
                <a:schemeClr val="tx1"/>
              </a:solidFill>
              <a:latin typeface="Arial" pitchFamily="34" charset="0"/>
              <a:cs typeface="Arial" pitchFamily="34" charset="0"/>
            </a:endParaRPr>
          </a:p>
          <a:p>
            <a:pPr marL="257175" indent="-257175" algn="just" defTabSz="685800">
              <a:lnSpc>
                <a:spcPct val="105000"/>
              </a:lnSpc>
              <a:spcAft>
                <a:spcPts val="750"/>
              </a:spcAft>
              <a:buFont typeface="Symbol" panose="05050102010706020507" pitchFamily="18" charset="2"/>
              <a:buChar char=""/>
            </a:pPr>
            <a:r>
              <a:rPr lang="es-ES_tradnl" sz="2000" dirty="0">
                <a:solidFill>
                  <a:schemeClr val="tx1"/>
                </a:solidFill>
                <a:latin typeface="Arial" pitchFamily="34" charset="0"/>
                <a:ea typeface="Calibri" panose="020F0502020204030204" pitchFamily="34" charset="0"/>
                <a:cs typeface="Arial" pitchFamily="34" charset="0"/>
              </a:rPr>
              <a:t>Si se practica deporte por la tarde/noche, debería ser de intensidad ligera para no generar más estrés (cortisol extra) y hacer una vuelta a la calma más extensa con ejercicios respiratorios. </a:t>
            </a:r>
            <a:endParaRPr lang="es-ES" sz="2000" dirty="0">
              <a:solidFill>
                <a:schemeClr val="tx1"/>
              </a:solidFill>
              <a:latin typeface="Arial" pitchFamily="34" charset="0"/>
              <a:cs typeface="Arial" pitchFamily="34" charset="0"/>
            </a:endParaRPr>
          </a:p>
        </p:txBody>
      </p:sp>
      <p:sp>
        <p:nvSpPr>
          <p:cNvPr id="8" name="10 CuadroTexto">
            <a:extLst>
              <a:ext uri="{FF2B5EF4-FFF2-40B4-BE49-F238E27FC236}">
                <a16:creationId xmlns:a16="http://schemas.microsoft.com/office/drawing/2014/main" id="{CC367790-65AA-55A4-0225-7508D69D22F9}"/>
              </a:ext>
            </a:extLst>
          </p:cNvPr>
          <p:cNvSpPr txBox="1"/>
          <p:nvPr/>
        </p:nvSpPr>
        <p:spPr>
          <a:xfrm>
            <a:off x="1321675" y="1362120"/>
            <a:ext cx="7110249" cy="400110"/>
          </a:xfrm>
          <a:prstGeom prst="rect">
            <a:avLst/>
          </a:prstGeom>
          <a:noFill/>
          <a:ln w="38100">
            <a:noFill/>
          </a:ln>
        </p:spPr>
        <p:txBody>
          <a:bodyPr wrap="square" rtlCol="0">
            <a:spAutoFit/>
          </a:bodyPr>
          <a:lstStyle/>
          <a:p>
            <a:pPr algn="ctr"/>
            <a:r>
              <a:rPr lang="es-ES" sz="2000" dirty="0">
                <a:solidFill>
                  <a:schemeClr val="bg1"/>
                </a:solidFill>
                <a:latin typeface="Arial" panose="020B0604020202020204" pitchFamily="34" charset="0"/>
                <a:cs typeface="Arial" panose="020B0604020202020204" pitchFamily="34" charset="0"/>
              </a:rPr>
              <a:t>DESCANSA, CUANDO PARAS TE REPARAS</a:t>
            </a:r>
          </a:p>
        </p:txBody>
      </p:sp>
      <p:pic>
        <p:nvPicPr>
          <p:cNvPr id="9" name="Imagen 5">
            <a:extLst>
              <a:ext uri="{FF2B5EF4-FFF2-40B4-BE49-F238E27FC236}">
                <a16:creationId xmlns:a16="http://schemas.microsoft.com/office/drawing/2014/main" id="{D5E9BBA9-2208-1369-98F5-6A36D0D4A4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4147" y="3995265"/>
            <a:ext cx="3744611" cy="1872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Imagen 10">
            <a:extLst>
              <a:ext uri="{FF2B5EF4-FFF2-40B4-BE49-F238E27FC236}">
                <a16:creationId xmlns:a16="http://schemas.microsoft.com/office/drawing/2014/main" id="{708F77C9-533F-9007-C069-F4099A406E6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28771" y="4001054"/>
            <a:ext cx="3791054" cy="1895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1490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EMOCIONALIDAD Y DEPORTE EN L ADULTO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6" name="Rectángulo 6">
            <a:extLst>
              <a:ext uri="{FF2B5EF4-FFF2-40B4-BE49-F238E27FC236}">
                <a16:creationId xmlns:a16="http://schemas.microsoft.com/office/drawing/2014/main" id="{636FB899-698E-6D58-A987-A7CE15455808}"/>
              </a:ext>
            </a:extLst>
          </p:cNvPr>
          <p:cNvSpPr/>
          <p:nvPr/>
        </p:nvSpPr>
        <p:spPr>
          <a:xfrm>
            <a:off x="725474" y="1325966"/>
            <a:ext cx="8576397" cy="5024773"/>
          </a:xfrm>
          <a:prstGeom prst="rect">
            <a:avLst/>
          </a:prstGeom>
        </p:spPr>
        <p:txBody>
          <a:bodyPr wrap="square">
            <a:spAutoFit/>
          </a:bodyPr>
          <a:lstStyle/>
          <a:p>
            <a:pPr algn="just" defTabSz="685800">
              <a:lnSpc>
                <a:spcPct val="115000"/>
              </a:lnSpc>
              <a:defRPr/>
            </a:pPr>
            <a:r>
              <a:rPr lang="es-ES_tradnl" sz="2000" dirty="0">
                <a:solidFill>
                  <a:prstClr val="black"/>
                </a:solidFill>
                <a:latin typeface="Arial" pitchFamily="34" charset="0"/>
                <a:ea typeface="Calibri" panose="020F0502020204030204" pitchFamily="34" charset="0"/>
                <a:cs typeface="Arial" pitchFamily="34" charset="0"/>
              </a:rPr>
              <a:t>• Las carencias emocionales en esta población son muy frecuentes (pesimismo, angustia, ansiedad, soledad, nostalgia, miedos, …), lo que incide en su salud holística.</a:t>
            </a:r>
          </a:p>
          <a:p>
            <a:pPr marL="257175" indent="-257175" algn="just" defTabSz="685800">
              <a:lnSpc>
                <a:spcPct val="115000"/>
              </a:lnSpc>
              <a:buFont typeface="Wingdings" panose="05000000000000000000" pitchFamily="2" charset="2"/>
              <a:buChar char="ü"/>
              <a:defRPr/>
            </a:pPr>
            <a:endParaRPr lang="es-ES_tradnl" sz="2000" dirty="0">
              <a:solidFill>
                <a:prstClr val="black"/>
              </a:solidFill>
              <a:latin typeface="Arial" pitchFamily="34" charset="0"/>
              <a:ea typeface="Calibri" panose="020F0502020204030204" pitchFamily="34" charset="0"/>
              <a:cs typeface="Arial" pitchFamily="34" charset="0"/>
            </a:endParaRPr>
          </a:p>
          <a:p>
            <a:pPr algn="just" defTabSz="685800">
              <a:lnSpc>
                <a:spcPct val="115000"/>
              </a:lnSpc>
              <a:defRPr/>
            </a:pPr>
            <a:r>
              <a:rPr lang="es-ES_tradnl" sz="2000" dirty="0">
                <a:solidFill>
                  <a:prstClr val="black"/>
                </a:solidFill>
                <a:latin typeface="Arial" pitchFamily="34" charset="0"/>
                <a:ea typeface="Calibri" panose="020F0502020204030204" pitchFamily="34" charset="0"/>
                <a:cs typeface="Arial" pitchFamily="34" charset="0"/>
              </a:rPr>
              <a:t>• Son muy necesarias las palabras oportunas y el respeto.</a:t>
            </a:r>
          </a:p>
          <a:p>
            <a:pPr algn="just" defTabSz="685800">
              <a:lnSpc>
                <a:spcPct val="115000"/>
              </a:lnSpc>
              <a:defRPr/>
            </a:pPr>
            <a:endParaRPr lang="es-ES" sz="2000" dirty="0">
              <a:solidFill>
                <a:prstClr val="black"/>
              </a:solidFill>
              <a:latin typeface="Arial" pitchFamily="34" charset="0"/>
              <a:ea typeface="Calibri" panose="020F0502020204030204" pitchFamily="34" charset="0"/>
              <a:cs typeface="Arial" pitchFamily="34" charset="0"/>
            </a:endParaRPr>
          </a:p>
          <a:p>
            <a:pPr algn="just" defTabSz="685800">
              <a:lnSpc>
                <a:spcPct val="115000"/>
              </a:lnSpc>
              <a:defRPr/>
            </a:pPr>
            <a:r>
              <a:rPr lang="es-ES" sz="2000" dirty="0">
                <a:solidFill>
                  <a:prstClr val="black"/>
                </a:solidFill>
                <a:latin typeface="Arial" pitchFamily="34" charset="0"/>
                <a:cs typeface="Arial" pitchFamily="34" charset="0"/>
              </a:rPr>
              <a:t>• La práctica deportiva es una </a:t>
            </a:r>
            <a:r>
              <a:rPr lang="es-ES" sz="2000" b="1" dirty="0">
                <a:solidFill>
                  <a:prstClr val="black"/>
                </a:solidFill>
                <a:latin typeface="Arial" pitchFamily="34" charset="0"/>
                <a:cs typeface="Arial" pitchFamily="34" charset="0"/>
              </a:rPr>
              <a:t>ayuda</a:t>
            </a:r>
            <a:r>
              <a:rPr lang="es-ES" sz="2000" dirty="0">
                <a:solidFill>
                  <a:prstClr val="black"/>
                </a:solidFill>
                <a:latin typeface="Arial" pitchFamily="34" charset="0"/>
                <a:cs typeface="Arial" pitchFamily="34" charset="0"/>
              </a:rPr>
              <a:t> para mantener el equilibrio físico, emocional y psíquico.</a:t>
            </a:r>
          </a:p>
          <a:p>
            <a:pPr marL="257175" indent="-257175" algn="just" defTabSz="685800">
              <a:lnSpc>
                <a:spcPct val="115000"/>
              </a:lnSpc>
              <a:buFont typeface="Wingdings" panose="05000000000000000000" pitchFamily="2" charset="2"/>
              <a:buChar char="ü"/>
              <a:defRPr/>
            </a:pPr>
            <a:endParaRPr lang="es-ES" sz="2000" dirty="0">
              <a:solidFill>
                <a:prstClr val="black"/>
              </a:solidFill>
              <a:latin typeface="Arial" pitchFamily="34" charset="0"/>
              <a:cs typeface="Arial" pitchFamily="34" charset="0"/>
            </a:endParaRPr>
          </a:p>
          <a:p>
            <a:pPr algn="just" defTabSz="685800">
              <a:lnSpc>
                <a:spcPct val="115000"/>
              </a:lnSpc>
              <a:defRPr/>
            </a:pPr>
            <a:r>
              <a:rPr lang="es-ES" sz="2000" dirty="0">
                <a:solidFill>
                  <a:prstClr val="black"/>
                </a:solidFill>
                <a:latin typeface="Arial" pitchFamily="34" charset="0"/>
                <a:cs typeface="Arial" pitchFamily="34" charset="0"/>
              </a:rPr>
              <a:t>• Debe realizarse con </a:t>
            </a:r>
            <a:r>
              <a:rPr lang="es-ES" sz="2000" b="1" dirty="0">
                <a:solidFill>
                  <a:prstClr val="black"/>
                </a:solidFill>
                <a:latin typeface="Arial" pitchFamily="34" charset="0"/>
                <a:cs typeface="Arial" pitchFamily="34" charset="0"/>
              </a:rPr>
              <a:t>seguridad, regularidad, control y descanso.</a:t>
            </a:r>
          </a:p>
          <a:p>
            <a:pPr marL="257175" indent="-257175" algn="just" defTabSz="685800">
              <a:lnSpc>
                <a:spcPct val="115000"/>
              </a:lnSpc>
              <a:buFont typeface="Wingdings" panose="05000000000000000000" pitchFamily="2" charset="2"/>
              <a:buChar char="ü"/>
              <a:defRPr/>
            </a:pPr>
            <a:endParaRPr lang="es-ES" sz="2000" b="1" dirty="0">
              <a:solidFill>
                <a:prstClr val="black"/>
              </a:solidFill>
              <a:latin typeface="Arial" pitchFamily="34" charset="0"/>
              <a:cs typeface="Arial" pitchFamily="34" charset="0"/>
            </a:endParaRPr>
          </a:p>
          <a:p>
            <a:pPr algn="just" defTabSz="685800">
              <a:lnSpc>
                <a:spcPct val="115000"/>
              </a:lnSpc>
              <a:defRPr/>
            </a:pPr>
            <a:r>
              <a:rPr lang="es-ES_tradnl" sz="2000" dirty="0">
                <a:solidFill>
                  <a:prstClr val="black"/>
                </a:solidFill>
                <a:latin typeface="Arial" pitchFamily="34" charset="0"/>
                <a:ea typeface="Calibri" panose="020F0502020204030204" pitchFamily="34" charset="0"/>
                <a:cs typeface="Arial" pitchFamily="34" charset="0"/>
              </a:rPr>
              <a:t>• El ejercicio físico es la herramienta básica para mejorar la funcionalidad física, evitando el tránsito de la fragilidad a la discapacidad y dependencia física y cognitiva.</a:t>
            </a:r>
            <a:endParaRPr lang="es-ES" sz="2000" dirty="0">
              <a:solidFill>
                <a:prstClr val="black"/>
              </a:solidFill>
              <a:latin typeface="Calibri" panose="020F0502020204030204"/>
              <a:ea typeface="Calibri" panose="020F0502020204030204" pitchFamily="34" charset="0"/>
            </a:endParaRPr>
          </a:p>
        </p:txBody>
      </p:sp>
    </p:spTree>
    <p:extLst>
      <p:ext uri="{BB962C8B-B14F-4D97-AF65-F5344CB8AC3E}">
        <p14:creationId xmlns:p14="http://schemas.microsoft.com/office/powerpoint/2010/main" val="631490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4 Rectángulo">
            <a:extLst>
              <a:ext uri="{FF2B5EF4-FFF2-40B4-BE49-F238E27FC236}">
                <a16:creationId xmlns:a16="http://schemas.microsoft.com/office/drawing/2014/main" id="{46DEDADA-D62B-F39C-9994-DE2F2484A12D}"/>
              </a:ext>
            </a:extLst>
          </p:cNvPr>
          <p:cNvSpPr/>
          <p:nvPr/>
        </p:nvSpPr>
        <p:spPr>
          <a:xfrm>
            <a:off x="573313" y="610217"/>
            <a:ext cx="8541658" cy="3893374"/>
          </a:xfrm>
          <a:prstGeom prst="rect">
            <a:avLst/>
          </a:prstGeom>
        </p:spPr>
        <p:txBody>
          <a:bodyPr wrap="square">
            <a:spAutoFit/>
          </a:bodyPr>
          <a:lstStyle/>
          <a:p>
            <a:pPr algn="just" eaLnBrk="0" fontAlgn="base" hangingPunct="0">
              <a:spcBef>
                <a:spcPct val="0"/>
              </a:spcBef>
              <a:spcAft>
                <a:spcPct val="0"/>
              </a:spcAft>
            </a:pPr>
            <a:r>
              <a:rPr lang="es-ES" sz="1900" kern="1200" dirty="0">
                <a:solidFill>
                  <a:srgbClr val="FFFFFF"/>
                </a:solidFill>
                <a:latin typeface="Arial" panose="020B0604020202020204" pitchFamily="34" charset="0"/>
                <a:cs typeface="Arial" panose="020B0604020202020204" pitchFamily="34" charset="0"/>
              </a:rPr>
              <a:t>Los mayores deberán practicar actividades que pueden mantenerse fácilmente a intensidad </a:t>
            </a:r>
            <a:r>
              <a:rPr lang="es-ES" sz="1900" b="1" kern="1200" dirty="0">
                <a:solidFill>
                  <a:srgbClr val="FFFFFF"/>
                </a:solidFill>
                <a:latin typeface="Arial" panose="020B0604020202020204" pitchFamily="34" charset="0"/>
                <a:cs typeface="Arial" panose="020B0604020202020204" pitchFamily="34" charset="0"/>
              </a:rPr>
              <a:t>constante y la variabilidad inter-individual</a:t>
            </a:r>
            <a:r>
              <a:rPr lang="es-ES" sz="1900" kern="1200" dirty="0">
                <a:solidFill>
                  <a:srgbClr val="FFFFFF"/>
                </a:solidFill>
                <a:latin typeface="Arial" panose="020B0604020202020204" pitchFamily="34" charset="0"/>
                <a:cs typeface="Arial" panose="020B0604020202020204" pitchFamily="34" charset="0"/>
              </a:rPr>
              <a:t> del gasto energético sea relativamente </a:t>
            </a:r>
            <a:r>
              <a:rPr lang="es-ES" sz="1900" b="1" kern="1200" dirty="0">
                <a:solidFill>
                  <a:srgbClr val="FFFFFF"/>
                </a:solidFill>
                <a:latin typeface="Arial" panose="020B0604020202020204" pitchFamily="34" charset="0"/>
                <a:cs typeface="Arial" panose="020B0604020202020204" pitchFamily="34" charset="0"/>
              </a:rPr>
              <a:t>baja</a:t>
            </a:r>
            <a:r>
              <a:rPr lang="es-ES" sz="1900" kern="1200" dirty="0">
                <a:solidFill>
                  <a:srgbClr val="FFFFFF"/>
                </a:solidFill>
                <a:latin typeface="Arial" panose="020B0604020202020204" pitchFamily="34" charset="0"/>
                <a:cs typeface="Arial" panose="020B0604020202020204" pitchFamily="34" charset="0"/>
              </a:rPr>
              <a:t>: caminar, pedalear, </a:t>
            </a:r>
            <a:r>
              <a:rPr lang="es-ES" sz="1900" kern="1200" dirty="0" err="1">
                <a:solidFill>
                  <a:srgbClr val="FFFFFF"/>
                </a:solidFill>
                <a:latin typeface="Arial" panose="020B0604020202020204" pitchFamily="34" charset="0"/>
                <a:cs typeface="Arial" panose="020B0604020202020204" pitchFamily="34" charset="0"/>
              </a:rPr>
              <a:t>etc</a:t>
            </a:r>
            <a:r>
              <a:rPr lang="es-ES" sz="1900" kern="1200" dirty="0">
                <a:solidFill>
                  <a:srgbClr val="FFFFFF"/>
                </a:solidFill>
                <a:latin typeface="Arial" panose="020B0604020202020204" pitchFamily="34" charset="0"/>
                <a:cs typeface="Arial" panose="020B0604020202020204" pitchFamily="34" charset="0"/>
              </a:rPr>
              <a:t>), siempre que </a:t>
            </a:r>
            <a:r>
              <a:rPr lang="es-ES" sz="1900" b="1" kern="1200" dirty="0">
                <a:solidFill>
                  <a:srgbClr val="FFFFFF"/>
                </a:solidFill>
                <a:latin typeface="Arial" panose="020B0604020202020204" pitchFamily="34" charset="0"/>
                <a:cs typeface="Arial" panose="020B0604020202020204" pitchFamily="34" charset="0"/>
              </a:rPr>
              <a:t>no</a:t>
            </a:r>
            <a:r>
              <a:rPr lang="es-ES" sz="1900" kern="1200" dirty="0">
                <a:solidFill>
                  <a:srgbClr val="FFFFFF"/>
                </a:solidFill>
                <a:latin typeface="Arial" panose="020B0604020202020204" pitchFamily="34" charset="0"/>
                <a:cs typeface="Arial" panose="020B0604020202020204" pitchFamily="34" charset="0"/>
              </a:rPr>
              <a:t> impliquen importantes </a:t>
            </a:r>
            <a:r>
              <a:rPr lang="es-ES" sz="1900" b="1" kern="1200" dirty="0">
                <a:solidFill>
                  <a:srgbClr val="FFFFFF"/>
                </a:solidFill>
                <a:latin typeface="Arial" panose="020B0604020202020204" pitchFamily="34" charset="0"/>
                <a:cs typeface="Arial" panose="020B0604020202020204" pitchFamily="34" charset="0"/>
              </a:rPr>
              <a:t>impactos</a:t>
            </a:r>
            <a:r>
              <a:rPr lang="es-ES" sz="1900" kern="1200" dirty="0">
                <a:solidFill>
                  <a:srgbClr val="FFFFFF"/>
                </a:solidFill>
                <a:latin typeface="Arial" panose="020B0604020202020204" pitchFamily="34" charset="0"/>
                <a:cs typeface="Arial" panose="020B0604020202020204" pitchFamily="34" charset="0"/>
              </a:rPr>
              <a:t> osteoarticulares y que sus posibilidades físicas lo permitan. </a:t>
            </a:r>
          </a:p>
          <a:p>
            <a:pPr algn="just" eaLnBrk="0" fontAlgn="base" hangingPunct="0">
              <a:spcBef>
                <a:spcPct val="0"/>
              </a:spcBef>
              <a:spcAft>
                <a:spcPct val="0"/>
              </a:spcAft>
            </a:pPr>
            <a:r>
              <a:rPr lang="es-ES" sz="1900" b="1" kern="1200" dirty="0">
                <a:solidFill>
                  <a:srgbClr val="FFFFFF"/>
                </a:solidFill>
                <a:latin typeface="Arial" panose="020B0604020202020204" pitchFamily="34" charset="0"/>
                <a:cs typeface="Arial" panose="020B0604020202020204" pitchFamily="34" charset="0"/>
              </a:rPr>
              <a:t>Andar es una actividad excelente </a:t>
            </a:r>
            <a:r>
              <a:rPr lang="es-ES" sz="1900" kern="1200" dirty="0">
                <a:solidFill>
                  <a:srgbClr val="FFFFFF"/>
                </a:solidFill>
                <a:latin typeface="Arial" panose="020B0604020202020204" pitchFamily="34" charset="0"/>
                <a:cs typeface="Arial" panose="020B0604020202020204" pitchFamily="34" charset="0"/>
              </a:rPr>
              <a:t>para las personas mayores, puesto que es una actividad sencilla, segura y que requiere poco equipamiento, aunque las actividades acuáticas y la bicicleta estática son especialmente beneficiosas para aquellas personas que tienen procesos artrósicos de miembros inferiores. </a:t>
            </a:r>
          </a:p>
          <a:p>
            <a:pPr algn="just" eaLnBrk="0" fontAlgn="base" hangingPunct="0">
              <a:spcBef>
                <a:spcPct val="0"/>
              </a:spcBef>
              <a:spcAft>
                <a:spcPct val="0"/>
              </a:spcAft>
            </a:pPr>
            <a:r>
              <a:rPr lang="es-ES" sz="1900" kern="1200" dirty="0">
                <a:solidFill>
                  <a:srgbClr val="FFFFFF"/>
                </a:solidFill>
                <a:latin typeface="Arial" panose="020B0604020202020204" pitchFamily="34" charset="0"/>
                <a:cs typeface="Arial" panose="020B0604020202020204" pitchFamily="34" charset="0"/>
              </a:rPr>
              <a:t>Es aconsejable introducir cortos periodos pisando fuerte el suelo (mayor </a:t>
            </a:r>
            <a:r>
              <a:rPr lang="es-ES" sz="1900" kern="1200" dirty="0" err="1">
                <a:solidFill>
                  <a:srgbClr val="FFFFFF"/>
                </a:solidFill>
                <a:latin typeface="Arial" panose="020B0604020202020204" pitchFamily="34" charset="0"/>
                <a:cs typeface="Arial" panose="020B0604020202020204" pitchFamily="34" charset="0"/>
              </a:rPr>
              <a:t>osteoblastosis</a:t>
            </a:r>
            <a:r>
              <a:rPr lang="es-ES" sz="1900" kern="1200" dirty="0">
                <a:solidFill>
                  <a:srgbClr val="FFFFFF"/>
                </a:solidFill>
                <a:latin typeface="Arial" panose="020B0604020202020204" pitchFamily="34" charset="0"/>
                <a:cs typeface="Arial" panose="020B0604020202020204" pitchFamily="34" charset="0"/>
              </a:rPr>
              <a:t>).</a:t>
            </a:r>
          </a:p>
          <a:p>
            <a:pPr algn="just" eaLnBrk="0" fontAlgn="base" hangingPunct="0">
              <a:spcBef>
                <a:spcPct val="0"/>
              </a:spcBef>
              <a:spcAft>
                <a:spcPct val="0"/>
              </a:spcAft>
            </a:pPr>
            <a:endParaRPr lang="es-ES" sz="1900" kern="1200" dirty="0">
              <a:solidFill>
                <a:srgbClr val="FFFFFF"/>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DBCE9521-B9DF-8218-09D1-86AF80CCD57A}"/>
              </a:ext>
            </a:extLst>
          </p:cNvPr>
          <p:cNvPicPr>
            <a:picLocks noChangeAspect="1"/>
          </p:cNvPicPr>
          <p:nvPr/>
        </p:nvPicPr>
        <p:blipFill>
          <a:blip r:embed="rId6"/>
          <a:stretch>
            <a:fillRect/>
          </a:stretch>
        </p:blipFill>
        <p:spPr>
          <a:xfrm>
            <a:off x="3136984" y="3947517"/>
            <a:ext cx="3414316" cy="23389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10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chemeClr val="accent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chemeClr val="accent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EMOCIONALIDAD Y DEPORTE EN L ADULTO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6" name="Rectángulo 6">
            <a:extLst>
              <a:ext uri="{FF2B5EF4-FFF2-40B4-BE49-F238E27FC236}">
                <a16:creationId xmlns:a16="http://schemas.microsoft.com/office/drawing/2014/main" id="{636FB899-698E-6D58-A987-A7CE15455808}"/>
              </a:ext>
            </a:extLst>
          </p:cNvPr>
          <p:cNvSpPr/>
          <p:nvPr/>
        </p:nvSpPr>
        <p:spPr>
          <a:xfrm>
            <a:off x="739990" y="1862995"/>
            <a:ext cx="8460282" cy="3548600"/>
          </a:xfrm>
          <a:prstGeom prst="rect">
            <a:avLst/>
          </a:prstGeom>
        </p:spPr>
        <p:txBody>
          <a:bodyPr wrap="square">
            <a:spAutoFit/>
          </a:bodyPr>
          <a:lstStyle/>
          <a:p>
            <a:pPr algn="just" defTabSz="685800">
              <a:lnSpc>
                <a:spcPct val="115000"/>
              </a:lnSpc>
              <a:defRPr/>
            </a:pPr>
            <a:r>
              <a:rPr lang="es-ES" sz="1900" dirty="0">
                <a:solidFill>
                  <a:prstClr val="black"/>
                </a:solidFill>
                <a:latin typeface="Arial" panose="020B0604020202020204" pitchFamily="34" charset="0"/>
                <a:ea typeface="Calibri" panose="020F0502020204030204" pitchFamily="34" charset="0"/>
                <a:cs typeface="Arial" panose="020B0604020202020204" pitchFamily="34" charset="0"/>
              </a:rPr>
              <a:t>Capacidad para valor y expresar de forma eficaz emociones propias y de los demás. Observar e interpretar lo que nos rodea, reconocer nuestros sentimientos dentro de la IE vamos a considerar y diferenciar en función de:</a:t>
            </a:r>
          </a:p>
          <a:p>
            <a:pPr algn="just" defTabSz="685800">
              <a:lnSpc>
                <a:spcPct val="115000"/>
              </a:lnSpc>
              <a:defRPr/>
            </a:pPr>
            <a:endParaRPr lang="es-ES" sz="2000" dirty="0">
              <a:solidFill>
                <a:prstClr val="black"/>
              </a:solidFill>
              <a:latin typeface="Arial" panose="020B0604020202020204" pitchFamily="34" charset="0"/>
              <a:ea typeface="Calibri" panose="020F0502020204030204" pitchFamily="34" charset="0"/>
              <a:cs typeface="Arial" panose="020B0604020202020204" pitchFamily="34" charset="0"/>
            </a:endParaRPr>
          </a:p>
          <a:p>
            <a:pPr algn="just" defTabSz="685800">
              <a:lnSpc>
                <a:spcPct val="115000"/>
              </a:lnSpc>
              <a:defRPr/>
            </a:pPr>
            <a:r>
              <a:rPr lang="es-ES" sz="2000" b="1" dirty="0">
                <a:solidFill>
                  <a:schemeClr val="bg1"/>
                </a:solidFill>
                <a:latin typeface="Arial" panose="020B0604020202020204" pitchFamily="34" charset="0"/>
                <a:ea typeface="Calibri" panose="020F0502020204030204" pitchFamily="34" charset="0"/>
                <a:cs typeface="Arial" panose="020B0604020202020204" pitchFamily="34" charset="0"/>
              </a:rPr>
              <a:t>• IMPORTANCIA DE LO QUE PIENSAN LOS DEMAS</a:t>
            </a:r>
          </a:p>
          <a:p>
            <a:pPr algn="just" defTabSz="685800">
              <a:lnSpc>
                <a:spcPct val="115000"/>
              </a:lnSpc>
              <a:defRPr/>
            </a:pPr>
            <a:r>
              <a:rPr lang="es-ES" sz="2000" b="1" dirty="0">
                <a:solidFill>
                  <a:schemeClr val="bg1"/>
                </a:solidFill>
                <a:latin typeface="Arial" panose="020B0604020202020204" pitchFamily="34" charset="0"/>
                <a:ea typeface="Calibri" panose="020F0502020204030204" pitchFamily="34" charset="0"/>
                <a:cs typeface="Arial" panose="020B0604020202020204" pitchFamily="34" charset="0"/>
              </a:rPr>
              <a:t>• IMPACIENCIA</a:t>
            </a:r>
          </a:p>
          <a:p>
            <a:pPr algn="just" defTabSz="685800">
              <a:lnSpc>
                <a:spcPct val="115000"/>
              </a:lnSpc>
              <a:defRPr/>
            </a:pPr>
            <a:r>
              <a:rPr lang="es-ES" sz="2000" b="1" dirty="0">
                <a:solidFill>
                  <a:schemeClr val="bg1"/>
                </a:solidFill>
                <a:latin typeface="Arial" panose="020B0604020202020204" pitchFamily="34" charset="0"/>
                <a:ea typeface="Calibri" panose="020F0502020204030204" pitchFamily="34" charset="0"/>
                <a:cs typeface="Arial" panose="020B0604020202020204" pitchFamily="34" charset="0"/>
              </a:rPr>
              <a:t>• PESIMISMO</a:t>
            </a:r>
          </a:p>
          <a:p>
            <a:pPr algn="just" defTabSz="685800">
              <a:lnSpc>
                <a:spcPct val="115000"/>
              </a:lnSpc>
              <a:defRPr/>
            </a:pPr>
            <a:r>
              <a:rPr lang="es-ES" sz="2000" b="1" dirty="0">
                <a:solidFill>
                  <a:schemeClr val="bg1"/>
                </a:solidFill>
                <a:latin typeface="Arial" panose="020B0604020202020204" pitchFamily="34" charset="0"/>
                <a:ea typeface="Calibri" panose="020F0502020204030204" pitchFamily="34" charset="0"/>
                <a:cs typeface="Arial" panose="020B0604020202020204" pitchFamily="34" charset="0"/>
              </a:rPr>
              <a:t>• QUEJA PERMANENTE</a:t>
            </a:r>
          </a:p>
          <a:p>
            <a:pPr algn="just" defTabSz="685800">
              <a:lnSpc>
                <a:spcPct val="115000"/>
              </a:lnSpc>
              <a:defRPr/>
            </a:pPr>
            <a:r>
              <a:rPr lang="es-ES" sz="2000" b="1" dirty="0">
                <a:solidFill>
                  <a:schemeClr val="bg1"/>
                </a:solidFill>
                <a:latin typeface="Arial" panose="020B0604020202020204" pitchFamily="34" charset="0"/>
                <a:ea typeface="Calibri" panose="020F0502020204030204" pitchFamily="34" charset="0"/>
                <a:cs typeface="Arial" panose="020B0604020202020204" pitchFamily="34" charset="0"/>
              </a:rPr>
              <a:t>• DISMINUCIÓN DE AUTOESTIMA</a:t>
            </a:r>
          </a:p>
          <a:p>
            <a:pPr algn="just" defTabSz="685800">
              <a:lnSpc>
                <a:spcPct val="115000"/>
              </a:lnSpc>
              <a:defRPr/>
            </a:pPr>
            <a:r>
              <a:rPr lang="es-ES" sz="2000" b="1" dirty="0">
                <a:solidFill>
                  <a:schemeClr val="bg1"/>
                </a:solidFill>
                <a:latin typeface="Arial" panose="020B0604020202020204" pitchFamily="34" charset="0"/>
                <a:ea typeface="Calibri" panose="020F0502020204030204" pitchFamily="34" charset="0"/>
                <a:cs typeface="Arial" panose="020B0604020202020204" pitchFamily="34" charset="0"/>
              </a:rPr>
              <a:t>• MIEDO A LA SOLEDAD O ABANDONO</a:t>
            </a:r>
          </a:p>
        </p:txBody>
      </p:sp>
    </p:spTree>
    <p:extLst>
      <p:ext uri="{BB962C8B-B14F-4D97-AF65-F5344CB8AC3E}">
        <p14:creationId xmlns:p14="http://schemas.microsoft.com/office/powerpoint/2010/main" val="8795430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CuadroTexto">
            <a:extLst>
              <a:ext uri="{FF2B5EF4-FFF2-40B4-BE49-F238E27FC236}">
                <a16:creationId xmlns:a16="http://schemas.microsoft.com/office/drawing/2014/main" id="{8B0AC911-C507-7F25-77B3-52972EEB9857}"/>
              </a:ext>
            </a:extLst>
          </p:cNvPr>
          <p:cNvSpPr txBox="1"/>
          <p:nvPr/>
        </p:nvSpPr>
        <p:spPr>
          <a:xfrm>
            <a:off x="736600" y="1783709"/>
            <a:ext cx="8280399" cy="13234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s-ES" sz="2000" dirty="0">
                <a:latin typeface="Arial" pitchFamily="34" charset="0"/>
                <a:cs typeface="Arial" pitchFamily="34" charset="0"/>
              </a:rPr>
              <a:t>Un </a:t>
            </a:r>
            <a:r>
              <a:rPr lang="es-ES" sz="2000" b="1" dirty="0">
                <a:latin typeface="Arial" pitchFamily="34" charset="0"/>
                <a:cs typeface="Arial" pitchFamily="34" charset="0"/>
              </a:rPr>
              <a:t>ejercicio desaconsejado </a:t>
            </a:r>
            <a:r>
              <a:rPr lang="es-ES" sz="2000" dirty="0">
                <a:latin typeface="Arial" pitchFamily="34" charset="0"/>
                <a:cs typeface="Arial" pitchFamily="34" charset="0"/>
              </a:rPr>
              <a:t>es aquel que contiene </a:t>
            </a:r>
            <a:r>
              <a:rPr lang="es-ES" sz="2000" b="1" dirty="0">
                <a:latin typeface="Arial" pitchFamily="34" charset="0"/>
                <a:cs typeface="Arial" pitchFamily="34" charset="0"/>
              </a:rPr>
              <a:t>al menos una acción articular desaconsejada </a:t>
            </a:r>
            <a:r>
              <a:rPr lang="es-ES" sz="2000" dirty="0">
                <a:latin typeface="Arial" pitchFamily="34" charset="0"/>
                <a:cs typeface="Arial" pitchFamily="34" charset="0"/>
              </a:rPr>
              <a:t>(AAD). Este tipo de acciones se </a:t>
            </a:r>
            <a:r>
              <a:rPr lang="es-ES" sz="2000" b="1" dirty="0">
                <a:latin typeface="Arial" pitchFamily="34" charset="0"/>
                <a:cs typeface="Arial" pitchFamily="34" charset="0"/>
              </a:rPr>
              <a:t>definen </a:t>
            </a:r>
            <a:r>
              <a:rPr lang="es-ES" sz="2000" dirty="0">
                <a:latin typeface="Arial" pitchFamily="34" charset="0"/>
                <a:cs typeface="Arial" pitchFamily="34" charset="0"/>
              </a:rPr>
              <a:t>como </a:t>
            </a:r>
            <a:r>
              <a:rPr lang="es-ES" sz="2000" b="1" dirty="0">
                <a:latin typeface="Arial" pitchFamily="34" charset="0"/>
                <a:cs typeface="Arial" pitchFamily="34" charset="0"/>
              </a:rPr>
              <a:t>cualquier movimiento que pueda producir algún daño sobre estructuras </a:t>
            </a:r>
            <a:r>
              <a:rPr lang="es-ES" sz="2000" b="1" dirty="0" err="1">
                <a:latin typeface="Arial" pitchFamily="34" charset="0"/>
                <a:cs typeface="Arial" pitchFamily="34" charset="0"/>
              </a:rPr>
              <a:t>osteo</a:t>
            </a:r>
            <a:r>
              <a:rPr lang="es-ES" sz="2000" b="1" dirty="0">
                <a:latin typeface="Arial" pitchFamily="34" charset="0"/>
                <a:cs typeface="Arial" pitchFamily="34" charset="0"/>
              </a:rPr>
              <a:t>-articulares </a:t>
            </a:r>
            <a:r>
              <a:rPr lang="es-ES" sz="2000" dirty="0">
                <a:latin typeface="Arial" pitchFamily="34" charset="0"/>
                <a:cs typeface="Arial" pitchFamily="34" charset="0"/>
              </a:rPr>
              <a:t>(López </a:t>
            </a:r>
            <a:r>
              <a:rPr lang="es-ES" sz="2000" dirty="0" err="1">
                <a:latin typeface="Arial" pitchFamily="34" charset="0"/>
                <a:cs typeface="Arial" pitchFamily="34" charset="0"/>
              </a:rPr>
              <a:t>Miñarro</a:t>
            </a:r>
            <a:r>
              <a:rPr lang="es-ES" sz="2000" dirty="0">
                <a:latin typeface="Arial" pitchFamily="34" charset="0"/>
                <a:cs typeface="Arial" pitchFamily="34" charset="0"/>
              </a:rPr>
              <a:t>, 2019).</a:t>
            </a:r>
          </a:p>
        </p:txBody>
      </p:sp>
      <p:pic>
        <p:nvPicPr>
          <p:cNvPr id="6" name="5 Imagen" descr="HIPEREXTENSIÓN CERVICAL2">
            <a:extLst>
              <a:ext uri="{FF2B5EF4-FFF2-40B4-BE49-F238E27FC236}">
                <a16:creationId xmlns:a16="http://schemas.microsoft.com/office/drawing/2014/main" id="{D3508870-84BC-BA02-7DB9-62AD93B1D7C4}"/>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5519" y="3750852"/>
            <a:ext cx="2023596" cy="1749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6 Imagen">
            <a:extLst>
              <a:ext uri="{FF2B5EF4-FFF2-40B4-BE49-F238E27FC236}">
                <a16:creationId xmlns:a16="http://schemas.microsoft.com/office/drawing/2014/main" id="{AD41A36F-8734-ADB2-92CE-B4AABE28E836}"/>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0529" y="3750852"/>
            <a:ext cx="2380342" cy="1749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7 Imagen">
            <a:extLst>
              <a:ext uri="{FF2B5EF4-FFF2-40B4-BE49-F238E27FC236}">
                <a16:creationId xmlns:a16="http://schemas.microsoft.com/office/drawing/2014/main" id="{2A8C84B5-1981-2303-2880-5E8834C34643}"/>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74166" y="3750852"/>
            <a:ext cx="1526412" cy="1749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2 Subtítulo">
            <a:extLst>
              <a:ext uri="{FF2B5EF4-FFF2-40B4-BE49-F238E27FC236}">
                <a16:creationId xmlns:a16="http://schemas.microsoft.com/office/drawing/2014/main" id="{BBCBAF2A-FE20-5540-8087-A463CF4BBF01}"/>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EJERCICIOS DESACONSEJADOS</a:t>
            </a:r>
            <a:endParaRPr lang="es-ES" b="1" kern="1200" dirty="0">
              <a:solidFill>
                <a:schemeClr val="bg1"/>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4004405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2 Subtítulo">
            <a:extLst>
              <a:ext uri="{FF2B5EF4-FFF2-40B4-BE49-F238E27FC236}">
                <a16:creationId xmlns:a16="http://schemas.microsoft.com/office/drawing/2014/main" id="{BBCBAF2A-FE20-5540-8087-A463CF4BBF01}"/>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EJERCICIOS CONTRAINDICADOS O DESACONSEJADOS</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2" name="Picture 3">
            <a:extLst>
              <a:ext uri="{FF2B5EF4-FFF2-40B4-BE49-F238E27FC236}">
                <a16:creationId xmlns:a16="http://schemas.microsoft.com/office/drawing/2014/main" id="{325B8A54-8878-1E3B-81B2-CF6194DBD0D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21154" y="2104670"/>
            <a:ext cx="5049108" cy="290611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chemeClr val="accent1"/>
                </a:solidFill>
              </a14:hiddenFill>
            </a:ext>
          </a:extLst>
        </p:spPr>
      </p:pic>
      <p:sp>
        <p:nvSpPr>
          <p:cNvPr id="3" name="Rectángulo 1">
            <a:extLst>
              <a:ext uri="{FF2B5EF4-FFF2-40B4-BE49-F238E27FC236}">
                <a16:creationId xmlns:a16="http://schemas.microsoft.com/office/drawing/2014/main" id="{C5AD987F-B44D-4A94-5097-96BE3419298D}"/>
              </a:ext>
            </a:extLst>
          </p:cNvPr>
          <p:cNvSpPr/>
          <p:nvPr/>
        </p:nvSpPr>
        <p:spPr>
          <a:xfrm>
            <a:off x="1273740" y="5348599"/>
            <a:ext cx="6888557" cy="369332"/>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https://www.youtube.com/watch?v=IRgVVEVY4j0</a:t>
            </a:r>
          </a:p>
        </p:txBody>
      </p:sp>
      <p:sp>
        <p:nvSpPr>
          <p:cNvPr id="12" name="10 CuadroTexto">
            <a:extLst>
              <a:ext uri="{FF2B5EF4-FFF2-40B4-BE49-F238E27FC236}">
                <a16:creationId xmlns:a16="http://schemas.microsoft.com/office/drawing/2014/main" id="{48595015-21A6-A90F-878A-796A6061CE75}"/>
              </a:ext>
            </a:extLst>
          </p:cNvPr>
          <p:cNvSpPr txBox="1"/>
          <p:nvPr/>
        </p:nvSpPr>
        <p:spPr>
          <a:xfrm>
            <a:off x="365485" y="1515188"/>
            <a:ext cx="8986345" cy="369332"/>
          </a:xfrm>
          <a:prstGeom prst="rect">
            <a:avLst/>
          </a:prstGeom>
          <a:noFill/>
        </p:spPr>
        <p:txBody>
          <a:bodyPr wrap="square" rtlCol="0">
            <a:spAutoFit/>
          </a:bodyPr>
          <a:lstStyle/>
          <a:p>
            <a:pPr algn="ctr"/>
            <a:r>
              <a:rPr lang="es-ES" sz="1800" dirty="0">
                <a:latin typeface="Arial" panose="020B0604020202020204" pitchFamily="34" charset="0"/>
                <a:cs typeface="Arial" panose="020B0604020202020204" pitchFamily="34" charset="0"/>
              </a:rPr>
              <a:t>Vídeo de ejercicios desaconsejados de la web de Adultos y Mayores (IAD) </a:t>
            </a:r>
          </a:p>
        </p:txBody>
      </p:sp>
    </p:spTree>
    <p:extLst>
      <p:ext uri="{BB962C8B-B14F-4D97-AF65-F5344CB8AC3E}">
        <p14:creationId xmlns:p14="http://schemas.microsoft.com/office/powerpoint/2010/main" val="1310978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2 Subtítulo">
            <a:extLst>
              <a:ext uri="{FF2B5EF4-FFF2-40B4-BE49-F238E27FC236}">
                <a16:creationId xmlns:a16="http://schemas.microsoft.com/office/drawing/2014/main" id="{BBCBAF2A-FE20-5540-8087-A463CF4BBF01}"/>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PREVENCIÓN DE LA FRAGILIDAD Y RIESGO DE CAÍDA</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A7272D5E-118B-61A2-C87F-F6F629A673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39951" y="1483039"/>
            <a:ext cx="7437414" cy="4305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7534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2 Subtítulo">
            <a:extLst>
              <a:ext uri="{FF2B5EF4-FFF2-40B4-BE49-F238E27FC236}">
                <a16:creationId xmlns:a16="http://schemas.microsoft.com/office/drawing/2014/main" id="{BBCBAF2A-FE20-5540-8087-A463CF4BBF01}"/>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PREVENCIÓN DE LA FRAGILIDAD Y RIESGO DE CAÍDA</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3 Rectángulo">
            <a:extLst>
              <a:ext uri="{FF2B5EF4-FFF2-40B4-BE49-F238E27FC236}">
                <a16:creationId xmlns:a16="http://schemas.microsoft.com/office/drawing/2014/main" id="{D9AD5EF2-D6FC-C558-A2E1-FF002EA83D21}"/>
              </a:ext>
            </a:extLst>
          </p:cNvPr>
          <p:cNvSpPr/>
          <p:nvPr/>
        </p:nvSpPr>
        <p:spPr>
          <a:xfrm>
            <a:off x="406399" y="4626779"/>
            <a:ext cx="8793871" cy="1323439"/>
          </a:xfrm>
          <a:prstGeom prst="rect">
            <a:avLst/>
          </a:prstGeom>
          <a:noFill/>
        </p:spPr>
        <p:txBody>
          <a:bodyPr wrap="square">
            <a:spAutoFit/>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Fragilidad</a:t>
            </a:r>
            <a:r>
              <a:rPr kumimoji="0" lang="es-E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síndrome biológico de disminución de la reserva funcional y de la resistencia a los estresores debido al declive de múltiples sistemas fisiológicos que originan pérdida de homeostasis y vulnerabilidad a eventos adversos (Campbell y </a:t>
            </a:r>
            <a:r>
              <a:rPr kumimoji="0" lang="es-ES" sz="20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Buchner</a:t>
            </a:r>
            <a:r>
              <a:rPr kumimoji="0" lang="es-E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1997).</a:t>
            </a:r>
          </a:p>
        </p:txBody>
      </p:sp>
      <p:sp>
        <p:nvSpPr>
          <p:cNvPr id="3" name="7 Rectángulo">
            <a:extLst>
              <a:ext uri="{FF2B5EF4-FFF2-40B4-BE49-F238E27FC236}">
                <a16:creationId xmlns:a16="http://schemas.microsoft.com/office/drawing/2014/main" id="{CCF80418-5C29-8F94-291B-87AC8FCFED04}"/>
              </a:ext>
            </a:extLst>
          </p:cNvPr>
          <p:cNvSpPr/>
          <p:nvPr/>
        </p:nvSpPr>
        <p:spPr>
          <a:xfrm>
            <a:off x="406400" y="1447554"/>
            <a:ext cx="8793871" cy="1323439"/>
          </a:xfrm>
          <a:prstGeom prst="rect">
            <a:avLst/>
          </a:prstGeom>
          <a:noFill/>
        </p:spPr>
        <p:txBody>
          <a:bodyPr wrap="square">
            <a:spAutoFit/>
          </a:bodyPr>
          <a:lstStyle/>
          <a:p>
            <a:pPr marL="0" marR="0" lvl="0" indent="0" algn="just" defTabSz="685800" rtl="0" eaLnBrk="1" fontAlgn="auto" latinLnBrk="0" hangingPunct="1">
              <a:lnSpc>
                <a:spcPct val="100000"/>
              </a:lnSpc>
              <a:spcBef>
                <a:spcPts val="0"/>
              </a:spcBef>
              <a:spcAft>
                <a:spcPts val="0"/>
              </a:spcAft>
              <a:buClrTx/>
              <a:buSzTx/>
              <a:buFontTx/>
              <a:buNone/>
              <a:tabLst/>
              <a:defRPr/>
            </a:pPr>
            <a:r>
              <a:rPr kumimoji="0" lang="es-ES" sz="20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Fragilidad</a:t>
            </a:r>
            <a:r>
              <a:rPr kumimoji="0" lang="es-E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síndrome médico de causas múltiples caracterizado por pérdida de fuerza y resistencia, y disminución de la función fisiológica, que aumenta la vulnerabilidad individual para desarrollar dependencia o fallecer (J. E. </a:t>
            </a:r>
            <a:r>
              <a:rPr kumimoji="0" lang="es-ES" sz="2000" b="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Morley</a:t>
            </a:r>
            <a:r>
              <a:rPr kumimoji="0" lang="es-ES" sz="20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a:t>
            </a:r>
          </a:p>
        </p:txBody>
      </p:sp>
      <p:sp>
        <p:nvSpPr>
          <p:cNvPr id="6" name="Text Box 6">
            <a:extLst>
              <a:ext uri="{FF2B5EF4-FFF2-40B4-BE49-F238E27FC236}">
                <a16:creationId xmlns:a16="http://schemas.microsoft.com/office/drawing/2014/main" id="{24DDAAB0-F2C1-3073-6A77-4ED32DB15F06}"/>
              </a:ext>
            </a:extLst>
          </p:cNvPr>
          <p:cNvSpPr txBox="1">
            <a:spLocks noChangeArrowheads="1"/>
          </p:cNvSpPr>
          <p:nvPr/>
        </p:nvSpPr>
        <p:spPr bwMode="auto">
          <a:xfrm>
            <a:off x="2378316" y="2799095"/>
            <a:ext cx="1440160" cy="646331"/>
          </a:xfrm>
          <a:prstGeom prst="rect">
            <a:avLst/>
          </a:prstGeom>
          <a:solidFill>
            <a:srgbClr val="69A3D7"/>
          </a:solidFill>
          <a:ln w="9525">
            <a:noFill/>
            <a:miter lim="800000"/>
            <a:headEnd/>
            <a:tailEnd/>
          </a:ln>
          <a:effectLst/>
        </p:spPr>
        <p:txBody>
          <a:bodyPr wrap="square">
            <a:spAutoFit/>
          </a:bodyPr>
          <a:lstStyle/>
          <a:p>
            <a:pPr marL="0" marR="0" lvl="0" indent="0" algn="ctr" defTabSz="685800" rtl="0" eaLnBrk="0" fontAlgn="auto" latinLnBrk="0" hangingPunct="0">
              <a:lnSpc>
                <a:spcPct val="100000"/>
              </a:lnSpc>
              <a:spcBef>
                <a:spcPct val="50000"/>
              </a:spcBef>
              <a:spcAft>
                <a:spcPts val="0"/>
              </a:spcAft>
              <a:buClrTx/>
              <a:buSzTx/>
              <a:buFontTx/>
              <a:buNone/>
              <a:tabLst/>
              <a:defRPr/>
            </a:pPr>
            <a:r>
              <a:rPr kumimoji="1" lang="es-ES" sz="1800" b="0" i="0" u="none" strike="noStrike" kern="1200" cap="none" spc="0" normalizeH="0" baseline="0" noProof="0" dirty="0">
                <a:ln>
                  <a:noFill/>
                </a:ln>
                <a:solidFill>
                  <a:srgbClr val="FFFFFF"/>
                </a:solidFill>
                <a:uLnTx/>
                <a:uFillTx/>
                <a:latin typeface="Arial" panose="020B0604020202020204" pitchFamily="34" charset="0"/>
                <a:ea typeface="SimSun" pitchFamily="2" charset="-122"/>
                <a:cs typeface="Arial" panose="020B0604020202020204" pitchFamily="34" charset="0"/>
              </a:rPr>
              <a:t>Deterioro cognitivo</a:t>
            </a:r>
          </a:p>
        </p:txBody>
      </p:sp>
      <p:sp>
        <p:nvSpPr>
          <p:cNvPr id="8" name="Text Box 6">
            <a:extLst>
              <a:ext uri="{FF2B5EF4-FFF2-40B4-BE49-F238E27FC236}">
                <a16:creationId xmlns:a16="http://schemas.microsoft.com/office/drawing/2014/main" id="{FC308782-0A8B-C546-78BB-FE836FD6D8B1}"/>
              </a:ext>
            </a:extLst>
          </p:cNvPr>
          <p:cNvSpPr txBox="1">
            <a:spLocks noChangeArrowheads="1"/>
          </p:cNvSpPr>
          <p:nvPr/>
        </p:nvSpPr>
        <p:spPr bwMode="auto">
          <a:xfrm>
            <a:off x="2373521" y="3770573"/>
            <a:ext cx="1440161" cy="646331"/>
          </a:xfrm>
          <a:prstGeom prst="rect">
            <a:avLst/>
          </a:prstGeom>
          <a:solidFill>
            <a:srgbClr val="69A3D7"/>
          </a:solidFill>
          <a:ln w="9525">
            <a:noFill/>
            <a:miter lim="800000"/>
            <a:headEnd/>
            <a:tailEnd/>
          </a:ln>
          <a:effectLst/>
        </p:spPr>
        <p:txBody>
          <a:bodyPr wrap="square">
            <a:spAutoFit/>
          </a:bodyPr>
          <a:lstStyle/>
          <a:p>
            <a:pPr marL="0" marR="0" lvl="0" indent="0" algn="ctr" defTabSz="685800" rtl="0" eaLnBrk="0" fontAlgn="auto" latinLnBrk="0" hangingPunct="0">
              <a:lnSpc>
                <a:spcPct val="100000"/>
              </a:lnSpc>
              <a:spcBef>
                <a:spcPct val="50000"/>
              </a:spcBef>
              <a:spcAft>
                <a:spcPts val="0"/>
              </a:spcAft>
              <a:buClrTx/>
              <a:buSzTx/>
              <a:buFontTx/>
              <a:buNone/>
              <a:tabLst/>
              <a:defRPr/>
            </a:pPr>
            <a:r>
              <a:rPr kumimoji="1" lang="es-ES" sz="1800" b="0" i="0" u="none" strike="noStrike" kern="1200" cap="none" spc="0" normalizeH="0" baseline="0" noProof="0" dirty="0" err="1">
                <a:ln>
                  <a:noFill/>
                </a:ln>
                <a:solidFill>
                  <a:srgbClr val="FFFFFF"/>
                </a:solidFill>
                <a:uLnTx/>
                <a:uFillTx/>
                <a:latin typeface="Arial" panose="020B0604020202020204" pitchFamily="34" charset="0"/>
                <a:ea typeface="SimSun" pitchFamily="2" charset="-122"/>
                <a:cs typeface="Arial" panose="020B0604020202020204" pitchFamily="34" charset="0"/>
              </a:rPr>
              <a:t>Sarcopenia</a:t>
            </a:r>
            <a:r>
              <a:rPr kumimoji="1" lang="es-ES" sz="1800" b="0" i="0" u="none" strike="noStrike" kern="1200" cap="none" spc="0" normalizeH="0" baseline="0" noProof="0" dirty="0">
                <a:ln>
                  <a:noFill/>
                </a:ln>
                <a:solidFill>
                  <a:srgbClr val="FFFFFF"/>
                </a:solidFill>
                <a:uLnTx/>
                <a:uFillTx/>
                <a:latin typeface="Arial" panose="020B0604020202020204" pitchFamily="34" charset="0"/>
                <a:ea typeface="SimSun" pitchFamily="2" charset="-122"/>
                <a:cs typeface="Arial" panose="020B0604020202020204" pitchFamily="34" charset="0"/>
              </a:rPr>
              <a:t> Artrosis …</a:t>
            </a:r>
          </a:p>
        </p:txBody>
      </p:sp>
      <p:sp>
        <p:nvSpPr>
          <p:cNvPr id="9" name="Text Box 6">
            <a:extLst>
              <a:ext uri="{FF2B5EF4-FFF2-40B4-BE49-F238E27FC236}">
                <a16:creationId xmlns:a16="http://schemas.microsoft.com/office/drawing/2014/main" id="{AE0FB2A8-BC15-FBEA-6D79-B3B1D711CA7F}"/>
              </a:ext>
            </a:extLst>
          </p:cNvPr>
          <p:cNvSpPr txBox="1">
            <a:spLocks noChangeArrowheads="1"/>
          </p:cNvSpPr>
          <p:nvPr/>
        </p:nvSpPr>
        <p:spPr bwMode="auto">
          <a:xfrm>
            <a:off x="5797823" y="2803671"/>
            <a:ext cx="1728192" cy="369332"/>
          </a:xfrm>
          <a:prstGeom prst="rect">
            <a:avLst/>
          </a:prstGeom>
          <a:solidFill>
            <a:srgbClr val="69A3D7"/>
          </a:solidFill>
          <a:ln w="9525">
            <a:noFill/>
            <a:miter lim="800000"/>
            <a:headEnd/>
            <a:tailEnd/>
          </a:ln>
          <a:effectLst/>
        </p:spPr>
        <p:txBody>
          <a:bodyPr wrap="square">
            <a:spAutoFit/>
          </a:bodyPr>
          <a:lstStyle/>
          <a:p>
            <a:pPr marL="0" marR="0" lvl="0" indent="0" algn="ctr" defTabSz="685800" rtl="0" eaLnBrk="0" fontAlgn="auto" latinLnBrk="0" hangingPunct="0">
              <a:lnSpc>
                <a:spcPct val="100000"/>
              </a:lnSpc>
              <a:spcBef>
                <a:spcPct val="50000"/>
              </a:spcBef>
              <a:spcAft>
                <a:spcPts val="0"/>
              </a:spcAft>
              <a:buClrTx/>
              <a:buSzTx/>
              <a:buFontTx/>
              <a:buNone/>
              <a:tabLst/>
              <a:defRPr/>
            </a:pPr>
            <a:r>
              <a:rPr kumimoji="1" lang="es-ES" sz="1800" b="0" i="0" u="none" strike="noStrike" kern="1200" cap="none" spc="0" normalizeH="0" baseline="0" noProof="0" dirty="0">
                <a:ln>
                  <a:noFill/>
                </a:ln>
                <a:solidFill>
                  <a:srgbClr val="FFFFFF"/>
                </a:solidFill>
                <a:uLnTx/>
                <a:uFillTx/>
                <a:latin typeface="Arial" panose="020B0604020202020204" pitchFamily="34" charset="0"/>
                <a:ea typeface="SimSun" pitchFamily="2" charset="-122"/>
                <a:cs typeface="Arial" panose="020B0604020202020204" pitchFamily="34" charset="0"/>
              </a:rPr>
              <a:t>Inflamación</a:t>
            </a:r>
          </a:p>
        </p:txBody>
      </p:sp>
      <p:sp>
        <p:nvSpPr>
          <p:cNvPr id="12" name="Text Box 6">
            <a:extLst>
              <a:ext uri="{FF2B5EF4-FFF2-40B4-BE49-F238E27FC236}">
                <a16:creationId xmlns:a16="http://schemas.microsoft.com/office/drawing/2014/main" id="{078153B8-1827-959D-96F4-0F781A84DB1C}"/>
              </a:ext>
            </a:extLst>
          </p:cNvPr>
          <p:cNvSpPr txBox="1">
            <a:spLocks noChangeArrowheads="1"/>
          </p:cNvSpPr>
          <p:nvPr/>
        </p:nvSpPr>
        <p:spPr bwMode="auto">
          <a:xfrm>
            <a:off x="5797823" y="3763842"/>
            <a:ext cx="1728192" cy="646331"/>
          </a:xfrm>
          <a:prstGeom prst="rect">
            <a:avLst/>
          </a:prstGeom>
          <a:solidFill>
            <a:srgbClr val="69A3D7"/>
          </a:solidFill>
          <a:ln w="9525">
            <a:noFill/>
            <a:miter lim="800000"/>
            <a:headEnd/>
            <a:tailEnd/>
          </a:ln>
          <a:effectLst/>
        </p:spPr>
        <p:txBody>
          <a:bodyPr wrap="square">
            <a:spAutoFit/>
          </a:bodyPr>
          <a:lstStyle/>
          <a:p>
            <a:pPr marL="0" marR="0" lvl="0" indent="0" algn="ctr" defTabSz="685800" rtl="0" eaLnBrk="0" fontAlgn="auto" latinLnBrk="0" hangingPunct="0">
              <a:lnSpc>
                <a:spcPct val="100000"/>
              </a:lnSpc>
              <a:spcBef>
                <a:spcPct val="50000"/>
              </a:spcBef>
              <a:spcAft>
                <a:spcPts val="0"/>
              </a:spcAft>
              <a:buClrTx/>
              <a:buSzTx/>
              <a:buFontTx/>
              <a:buNone/>
              <a:tabLst/>
              <a:defRPr/>
            </a:pPr>
            <a:r>
              <a:rPr kumimoji="1" lang="es-ES" sz="1800" b="0" i="0" u="none" strike="noStrike" kern="1200" cap="none" spc="0" normalizeH="0" baseline="0" noProof="0" dirty="0">
                <a:ln>
                  <a:noFill/>
                </a:ln>
                <a:solidFill>
                  <a:srgbClr val="FFFFFF"/>
                </a:solidFill>
                <a:uLnTx/>
                <a:uFillTx/>
                <a:latin typeface="Arial" panose="020B0604020202020204" pitchFamily="34" charset="0"/>
                <a:ea typeface="SimSun" pitchFamily="2" charset="-122"/>
                <a:cs typeface="Arial" panose="020B0604020202020204" pitchFamily="34" charset="0"/>
              </a:rPr>
              <a:t>Cambios hormonales</a:t>
            </a:r>
          </a:p>
        </p:txBody>
      </p:sp>
      <p:pic>
        <p:nvPicPr>
          <p:cNvPr id="13" name="Picture 2">
            <a:extLst>
              <a:ext uri="{FF2B5EF4-FFF2-40B4-BE49-F238E27FC236}">
                <a16:creationId xmlns:a16="http://schemas.microsoft.com/office/drawing/2014/main" id="{671C00A8-DC0F-BF2B-44EA-CD9AD2C8C5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6418" t="19224" r="38173" b="28039"/>
          <a:stretch/>
        </p:blipFill>
        <p:spPr bwMode="auto">
          <a:xfrm>
            <a:off x="4115437" y="2799095"/>
            <a:ext cx="1486442" cy="16922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7501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2 Subtítulo">
            <a:extLst>
              <a:ext uri="{FF2B5EF4-FFF2-40B4-BE49-F238E27FC236}">
                <a16:creationId xmlns:a16="http://schemas.microsoft.com/office/drawing/2014/main" id="{BBCBAF2A-FE20-5540-8087-A463CF4BBF01}"/>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PREVENCIÓN DE LA FRAGILIDAD Y RIESGO DE CAÍDA</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4 CuadroTexto">
            <a:extLst>
              <a:ext uri="{FF2B5EF4-FFF2-40B4-BE49-F238E27FC236}">
                <a16:creationId xmlns:a16="http://schemas.microsoft.com/office/drawing/2014/main" id="{F2E7CCD0-F052-7AF8-B64B-D7B74816E07F}"/>
              </a:ext>
            </a:extLst>
          </p:cNvPr>
          <p:cNvSpPr txBox="1"/>
          <p:nvPr/>
        </p:nvSpPr>
        <p:spPr>
          <a:xfrm>
            <a:off x="565780" y="1849571"/>
            <a:ext cx="8634491" cy="4093428"/>
          </a:xfrm>
          <a:prstGeom prst="rect">
            <a:avLst/>
          </a:prstGeom>
          <a:noFill/>
        </p:spPr>
        <p:txBody>
          <a:bodyPr wrap="square" rtlCol="0">
            <a:spAutoFit/>
          </a:bodyPr>
          <a:lstStyle/>
          <a:p>
            <a:pPr lvl="0">
              <a:buFont typeface="Wingdings"/>
              <a:buChar char="à"/>
            </a:pPr>
            <a:r>
              <a:rPr lang="es-ES" sz="2000" kern="1200" dirty="0">
                <a:solidFill>
                  <a:prstClr val="black"/>
                </a:solidFill>
                <a:latin typeface="Arial" pitchFamily="34" charset="0"/>
                <a:cs typeface="Arial" pitchFamily="34" charset="0"/>
              </a:rPr>
              <a:t>Situación de riesgo para desarrollar discapacidad, al superar un determinado umbral.</a:t>
            </a:r>
          </a:p>
          <a:p>
            <a:pPr lvl="0">
              <a:buFont typeface="Wingdings"/>
              <a:buChar char="à"/>
            </a:pPr>
            <a:endParaRPr lang="es-ES" sz="2000" kern="1200" dirty="0">
              <a:solidFill>
                <a:prstClr val="black"/>
              </a:solidFill>
              <a:latin typeface="Arial" pitchFamily="34" charset="0"/>
              <a:cs typeface="Arial" pitchFamily="34" charset="0"/>
            </a:endParaRPr>
          </a:p>
          <a:p>
            <a:pPr>
              <a:buFont typeface="Wingdings"/>
              <a:buChar char="à"/>
            </a:pPr>
            <a:r>
              <a:rPr lang="es-ES" sz="2000" kern="1200" dirty="0">
                <a:solidFill>
                  <a:prstClr val="black"/>
                </a:solidFill>
                <a:latin typeface="Arial" pitchFamily="34" charset="0"/>
                <a:cs typeface="Arial" pitchFamily="34" charset="0"/>
              </a:rPr>
              <a:t> Es multidimensional, no corresponde a una enfermedad concreta y se asocia a diferentes eventos graves del estado de salud.</a:t>
            </a:r>
          </a:p>
          <a:p>
            <a:pPr>
              <a:buFont typeface="Wingdings"/>
              <a:buChar char="à"/>
            </a:pPr>
            <a:endParaRPr lang="es-ES" sz="2000" kern="1200" dirty="0">
              <a:solidFill>
                <a:prstClr val="black"/>
              </a:solidFill>
              <a:latin typeface="Arial" pitchFamily="34" charset="0"/>
              <a:cs typeface="Arial" pitchFamily="34" charset="0"/>
            </a:endParaRPr>
          </a:p>
          <a:p>
            <a:pPr lvl="0">
              <a:buFont typeface="Wingdings"/>
              <a:buChar char="à"/>
            </a:pPr>
            <a:r>
              <a:rPr lang="es-ES" sz="2000" kern="1200" dirty="0">
                <a:solidFill>
                  <a:prstClr val="black"/>
                </a:solidFill>
                <a:latin typeface="Arial" pitchFamily="34" charset="0"/>
                <a:cs typeface="Arial" pitchFamily="34" charset="0"/>
              </a:rPr>
              <a:t> Es consecuencia de la interacción del acelero del envejecimiento más la enfermedad crónica</a:t>
            </a:r>
          </a:p>
          <a:p>
            <a:pPr lvl="0">
              <a:buFont typeface="Wingdings"/>
              <a:buChar char="à"/>
            </a:pPr>
            <a:endParaRPr lang="es-ES" sz="2000" kern="1200" dirty="0">
              <a:solidFill>
                <a:prstClr val="black"/>
              </a:solidFill>
              <a:latin typeface="Arial" pitchFamily="34" charset="0"/>
              <a:cs typeface="Arial" pitchFamily="34" charset="0"/>
            </a:endParaRPr>
          </a:p>
          <a:p>
            <a:pPr lvl="0">
              <a:buFont typeface="Wingdings"/>
              <a:buChar char="à"/>
            </a:pPr>
            <a:r>
              <a:rPr lang="es-ES" sz="2000" kern="1200" dirty="0">
                <a:solidFill>
                  <a:prstClr val="black"/>
                </a:solidFill>
                <a:latin typeface="Arial" pitchFamily="34" charset="0"/>
                <a:cs typeface="Arial" pitchFamily="34" charset="0"/>
              </a:rPr>
              <a:t> Puede ser reversible, fundamentalmente con ejercicio, reducción de la polifarmacia, suplementación proteica, creatina y </a:t>
            </a:r>
            <a:r>
              <a:rPr lang="es-ES" sz="2000" kern="1200" dirty="0" err="1">
                <a:solidFill>
                  <a:prstClr val="black"/>
                </a:solidFill>
                <a:latin typeface="Arial" pitchFamily="34" charset="0"/>
                <a:cs typeface="Arial" pitchFamily="34" charset="0"/>
              </a:rPr>
              <a:t>vit</a:t>
            </a:r>
            <a:r>
              <a:rPr lang="es-ES" sz="2000" kern="1200" dirty="0">
                <a:solidFill>
                  <a:prstClr val="black"/>
                </a:solidFill>
                <a:latin typeface="Arial" pitchFamily="34" charset="0"/>
                <a:cs typeface="Arial" pitchFamily="34" charset="0"/>
              </a:rPr>
              <a:t> D.</a:t>
            </a:r>
          </a:p>
          <a:p>
            <a:endParaRPr lang="es-ES" sz="2000" kern="1200" dirty="0">
              <a:solidFill>
                <a:prstClr val="black"/>
              </a:solidFill>
              <a:latin typeface="Arial" pitchFamily="34" charset="0"/>
              <a:cs typeface="Arial" pitchFamily="34" charset="0"/>
            </a:endParaRPr>
          </a:p>
          <a:p>
            <a:pPr lvl="0" algn="ctr"/>
            <a:r>
              <a:rPr lang="es-ES" sz="2000" kern="1200" dirty="0">
                <a:solidFill>
                  <a:schemeClr val="tx1"/>
                </a:solidFill>
                <a:latin typeface="Arial" pitchFamily="34" charset="0"/>
                <a:cs typeface="Arial" pitchFamily="34" charset="0"/>
              </a:rPr>
              <a:t>(</a:t>
            </a:r>
            <a:r>
              <a:rPr lang="es-ES" sz="2000" kern="1200" dirty="0" err="1">
                <a:solidFill>
                  <a:schemeClr val="tx1"/>
                </a:solidFill>
                <a:latin typeface="Arial" pitchFamily="34" charset="0"/>
                <a:cs typeface="Arial" pitchFamily="34" charset="0"/>
              </a:rPr>
              <a:t>Abidanza</a:t>
            </a:r>
            <a:r>
              <a:rPr lang="es-ES" sz="2000" kern="1200" dirty="0">
                <a:solidFill>
                  <a:schemeClr val="tx1"/>
                </a:solidFill>
                <a:latin typeface="Arial" pitchFamily="34" charset="0"/>
                <a:cs typeface="Arial" pitchFamily="34" charset="0"/>
              </a:rPr>
              <a:t> y Rodríguez Mañas, 2017)</a:t>
            </a:r>
            <a:endParaRPr lang="es-ES" sz="2000" dirty="0"/>
          </a:p>
        </p:txBody>
      </p:sp>
    </p:spTree>
    <p:extLst>
      <p:ext uri="{BB962C8B-B14F-4D97-AF65-F5344CB8AC3E}">
        <p14:creationId xmlns:p14="http://schemas.microsoft.com/office/powerpoint/2010/main" val="3427536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2 Subtítulo">
            <a:extLst>
              <a:ext uri="{FF2B5EF4-FFF2-40B4-BE49-F238E27FC236}">
                <a16:creationId xmlns:a16="http://schemas.microsoft.com/office/drawing/2014/main" id="{BBCBAF2A-FE20-5540-8087-A463CF4BBF01}"/>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PREVENCIÓN DE LA FRAGILIDAD Y RIESGO DE CAÍDA</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4 CuadroTexto">
            <a:extLst>
              <a:ext uri="{FF2B5EF4-FFF2-40B4-BE49-F238E27FC236}">
                <a16:creationId xmlns:a16="http://schemas.microsoft.com/office/drawing/2014/main" id="{F2E7CCD0-F052-7AF8-B64B-D7B74816E07F}"/>
              </a:ext>
            </a:extLst>
          </p:cNvPr>
          <p:cNvSpPr txBox="1"/>
          <p:nvPr/>
        </p:nvSpPr>
        <p:spPr>
          <a:xfrm>
            <a:off x="565780" y="1707072"/>
            <a:ext cx="8634491" cy="1631216"/>
          </a:xfrm>
          <a:prstGeom prst="rect">
            <a:avLst/>
          </a:prstGeom>
          <a:noFill/>
        </p:spPr>
        <p:txBody>
          <a:bodyPr wrap="square" rtlCol="0">
            <a:spAutoFit/>
          </a:bodyPr>
          <a:lstStyle/>
          <a:p>
            <a:pPr algn="just"/>
            <a:r>
              <a:rPr lang="es-ES" sz="2000" kern="1200" dirty="0">
                <a:solidFill>
                  <a:prstClr val="black"/>
                </a:solidFill>
                <a:latin typeface="Arial" pitchFamily="34" charset="0"/>
                <a:cs typeface="Arial" pitchFamily="34" charset="0"/>
              </a:rPr>
              <a:t>La fragilidad es el principal predictor de eventos adversos como deterioro funcional, discapacidad, dependencia, más todos los síntomas geriátricos: caídas, deterioro cognitivo, polifarmacia, alteraciones de la marcha, depresión, institucionalización, mayor consumo de recursos sanitarios y sociales, y MORTALIDAD.</a:t>
            </a:r>
          </a:p>
        </p:txBody>
      </p:sp>
      <p:pic>
        <p:nvPicPr>
          <p:cNvPr id="2" name="Picture 2">
            <a:extLst>
              <a:ext uri="{FF2B5EF4-FFF2-40B4-BE49-F238E27FC236}">
                <a16:creationId xmlns:a16="http://schemas.microsoft.com/office/drawing/2014/main" id="{E8A0352C-1C27-B422-CAB4-B03D0231641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84882" y="3683985"/>
            <a:ext cx="6183835" cy="2303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03955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2 Subtítulo">
            <a:extLst>
              <a:ext uri="{FF2B5EF4-FFF2-40B4-BE49-F238E27FC236}">
                <a16:creationId xmlns:a16="http://schemas.microsoft.com/office/drawing/2014/main" id="{BBCBAF2A-FE20-5540-8087-A463CF4BBF01}"/>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PREVENCIÓN DE LA FRAGILIDAD Y RIESGO DE CAÍDA</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4 CuadroTexto">
            <a:extLst>
              <a:ext uri="{FF2B5EF4-FFF2-40B4-BE49-F238E27FC236}">
                <a16:creationId xmlns:a16="http://schemas.microsoft.com/office/drawing/2014/main" id="{F2E7CCD0-F052-7AF8-B64B-D7B74816E07F}"/>
              </a:ext>
            </a:extLst>
          </p:cNvPr>
          <p:cNvSpPr txBox="1"/>
          <p:nvPr/>
        </p:nvSpPr>
        <p:spPr>
          <a:xfrm>
            <a:off x="565780" y="1707072"/>
            <a:ext cx="8634491" cy="4401205"/>
          </a:xfrm>
          <a:prstGeom prst="rect">
            <a:avLst/>
          </a:prstGeom>
          <a:noFill/>
        </p:spPr>
        <p:txBody>
          <a:bodyPr wrap="square" rtlCol="0">
            <a:spAutoFit/>
          </a:bodyPr>
          <a:lstStyle/>
          <a:p>
            <a:pPr lvl="0" algn="just" defTabSz="685800">
              <a:defRPr/>
            </a:pPr>
            <a:r>
              <a:rPr lang="es-ES" sz="2000" kern="1200" dirty="0">
                <a:latin typeface="Arial" pitchFamily="34" charset="0"/>
                <a:cs typeface="Arial" pitchFamily="34" charset="0"/>
              </a:rPr>
              <a:t>Las caídas se producen de forma involuntaria al perder el equilibrio y golpearse contra una superficie firme. Dichas caídas pueden generar y o agravar la dependencia, fundamentalmente por una lesión grave asociada a la misma (fracturas de cadera o vértebras) e incluso la muerte, suponiendo una gran repercusión económica para la familia y para la sociedad. </a:t>
            </a:r>
          </a:p>
          <a:p>
            <a:pPr lvl="0" algn="just" defTabSz="685800">
              <a:defRPr/>
            </a:pPr>
            <a:endParaRPr lang="es-ES" sz="2000" kern="1200" dirty="0">
              <a:latin typeface="Arial" pitchFamily="34" charset="0"/>
              <a:cs typeface="Arial" pitchFamily="34" charset="0"/>
            </a:endParaRPr>
          </a:p>
          <a:p>
            <a:pPr lvl="0" algn="just" defTabSz="685800">
              <a:defRPr/>
            </a:pPr>
            <a:r>
              <a:rPr lang="es-ES" sz="2000" kern="1200" dirty="0">
                <a:latin typeface="Arial" pitchFamily="34" charset="0"/>
                <a:cs typeface="Arial" pitchFamily="34" charset="0"/>
              </a:rPr>
              <a:t>Entre el 28 y 35% de los mayores de 65 años sufren cada año caídas que requieren atención médica, ascendiendo a un 42% si la persona es mayor de 70 años.</a:t>
            </a:r>
          </a:p>
          <a:p>
            <a:pPr lvl="0" algn="just" defTabSz="685800">
              <a:defRPr/>
            </a:pPr>
            <a:endParaRPr lang="es-ES" sz="2000" kern="1200" dirty="0">
              <a:latin typeface="Arial" pitchFamily="34" charset="0"/>
              <a:cs typeface="Arial" pitchFamily="34" charset="0"/>
            </a:endParaRPr>
          </a:p>
          <a:p>
            <a:pPr algn="just" defTabSz="685800">
              <a:defRPr/>
            </a:pPr>
            <a:r>
              <a:rPr lang="es-ES" sz="2000" kern="1200" dirty="0">
                <a:latin typeface="Arial" pitchFamily="34" charset="0"/>
                <a:cs typeface="Arial" pitchFamily="34" charset="0"/>
              </a:rPr>
              <a:t>La mayor parte de las caídas se producen en el hogar cuando el estrés del entorno sobrepasa las capacidades homeostáticas del individuo para corregir su postura y no caer. </a:t>
            </a:r>
          </a:p>
        </p:txBody>
      </p:sp>
    </p:spTree>
    <p:extLst>
      <p:ext uri="{BB962C8B-B14F-4D97-AF65-F5344CB8AC3E}">
        <p14:creationId xmlns:p14="http://schemas.microsoft.com/office/powerpoint/2010/main" val="12331020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2 Subtítulo">
            <a:extLst>
              <a:ext uri="{FF2B5EF4-FFF2-40B4-BE49-F238E27FC236}">
                <a16:creationId xmlns:a16="http://schemas.microsoft.com/office/drawing/2014/main" id="{BBCBAF2A-FE20-5540-8087-A463CF4BBF01}"/>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PREVENCIÓN DE LA FRAGILIDAD Y RIESGO DE CAÍDA</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4 CuadroTexto">
            <a:extLst>
              <a:ext uri="{FF2B5EF4-FFF2-40B4-BE49-F238E27FC236}">
                <a16:creationId xmlns:a16="http://schemas.microsoft.com/office/drawing/2014/main" id="{F2E7CCD0-F052-7AF8-B64B-D7B74816E07F}"/>
              </a:ext>
            </a:extLst>
          </p:cNvPr>
          <p:cNvSpPr txBox="1"/>
          <p:nvPr/>
        </p:nvSpPr>
        <p:spPr>
          <a:xfrm>
            <a:off x="520791" y="1382722"/>
            <a:ext cx="8634491" cy="3170099"/>
          </a:xfrm>
          <a:prstGeom prst="rect">
            <a:avLst/>
          </a:prstGeom>
          <a:noFill/>
        </p:spPr>
        <p:txBody>
          <a:bodyPr wrap="square" rtlCol="0">
            <a:spAutoFit/>
          </a:bodyPr>
          <a:lstStyle/>
          <a:p>
            <a:pPr lvl="0" algn="ctr" defTabSz="685800">
              <a:defRPr/>
            </a:pPr>
            <a:r>
              <a:rPr lang="es-ES" sz="2000" b="1" kern="1200" dirty="0">
                <a:latin typeface="Arial" pitchFamily="34" charset="0"/>
                <a:cs typeface="Arial" pitchFamily="34" charset="0"/>
              </a:rPr>
              <a:t>CONSECUENCIAS</a:t>
            </a:r>
          </a:p>
          <a:p>
            <a:pPr lvl="0" algn="ctr" defTabSz="685800">
              <a:defRPr/>
            </a:pPr>
            <a:endParaRPr lang="es-ES" b="1" kern="1200" dirty="0">
              <a:latin typeface="Arial" pitchFamily="34" charset="0"/>
              <a:cs typeface="Arial" pitchFamily="34" charset="0"/>
            </a:endParaRPr>
          </a:p>
          <a:p>
            <a:pPr marL="214313" lvl="0" indent="-214313" algn="just" defTabSz="685800">
              <a:buFont typeface="Arial" pitchFamily="34" charset="0"/>
              <a:buChar char="•"/>
              <a:defRPr/>
            </a:pPr>
            <a:r>
              <a:rPr lang="es-ES" b="1" kern="1200" dirty="0">
                <a:latin typeface="Arial" pitchFamily="34" charset="0"/>
                <a:cs typeface="Arial" pitchFamily="34" charset="0"/>
              </a:rPr>
              <a:t>FÍSICAS</a:t>
            </a:r>
            <a:r>
              <a:rPr lang="es-ES" kern="1200" dirty="0">
                <a:latin typeface="Arial" pitchFamily="34" charset="0"/>
                <a:cs typeface="Arial" pitchFamily="34" charset="0"/>
              </a:rPr>
              <a:t> (contusión, fractura y/o pérdida de movilidad).</a:t>
            </a:r>
          </a:p>
          <a:p>
            <a:pPr marL="214313" lvl="0" indent="-214313" algn="just" defTabSz="685800">
              <a:buFont typeface="Arial" pitchFamily="34" charset="0"/>
              <a:buChar char="•"/>
              <a:defRPr/>
            </a:pPr>
            <a:r>
              <a:rPr lang="es-ES" b="1" kern="1200" dirty="0">
                <a:latin typeface="Arial" pitchFamily="34" charset="0"/>
                <a:cs typeface="Arial" pitchFamily="34" charset="0"/>
              </a:rPr>
              <a:t>PSICOLÓGICAS</a:t>
            </a:r>
            <a:r>
              <a:rPr lang="es-ES" kern="1200" dirty="0">
                <a:latin typeface="Arial" pitchFamily="34" charset="0"/>
                <a:cs typeface="Arial" pitchFamily="34" charset="0"/>
              </a:rPr>
              <a:t> (miedo a caerse de nuevo, disminución de autoestima, etc.).</a:t>
            </a:r>
          </a:p>
          <a:p>
            <a:pPr marL="214313" lvl="0" indent="-214313" algn="just" defTabSz="685800">
              <a:buFont typeface="Arial" pitchFamily="34" charset="0"/>
              <a:buChar char="•"/>
              <a:defRPr/>
            </a:pPr>
            <a:r>
              <a:rPr lang="es-ES" b="1" kern="1200" dirty="0">
                <a:latin typeface="Arial" pitchFamily="34" charset="0"/>
                <a:cs typeface="Arial" pitchFamily="34" charset="0"/>
              </a:rPr>
              <a:t>SOCIALES </a:t>
            </a:r>
            <a:r>
              <a:rPr lang="es-ES" kern="1200" dirty="0">
                <a:latin typeface="Arial" pitchFamily="34" charset="0"/>
                <a:cs typeface="Arial" pitchFamily="34" charset="0"/>
              </a:rPr>
              <a:t>(aislamiento, menos relaciones interpersonales, etc.).</a:t>
            </a:r>
          </a:p>
          <a:p>
            <a:pPr marL="214313" lvl="0" indent="-214313" algn="just" defTabSz="685800">
              <a:buFont typeface="Arial" pitchFamily="34" charset="0"/>
              <a:buChar char="•"/>
              <a:defRPr/>
            </a:pPr>
            <a:r>
              <a:rPr lang="es-ES" b="1" kern="1200" dirty="0">
                <a:latin typeface="Arial" pitchFamily="34" charset="0"/>
                <a:cs typeface="Arial" pitchFamily="34" charset="0"/>
              </a:rPr>
              <a:t>ECONÓMICAS</a:t>
            </a:r>
            <a:r>
              <a:rPr lang="es-ES" kern="1200" dirty="0">
                <a:latin typeface="Arial" pitchFamily="34" charset="0"/>
                <a:cs typeface="Arial" pitchFamily="34" charset="0"/>
              </a:rPr>
              <a:t>, especialmente en caso de hospitalización o ingreso en residencia (institucionalización).</a:t>
            </a:r>
          </a:p>
          <a:p>
            <a:pPr marL="214313" lvl="0" indent="-214313" algn="just" defTabSz="685800">
              <a:buFont typeface="Arial" pitchFamily="34" charset="0"/>
              <a:buChar char="•"/>
              <a:defRPr/>
            </a:pPr>
            <a:r>
              <a:rPr lang="es-ES" kern="1200" dirty="0">
                <a:latin typeface="Arial" pitchFamily="34" charset="0"/>
                <a:cs typeface="Arial" pitchFamily="34" charset="0"/>
              </a:rPr>
              <a:t>Puede ser un antecedente para el síndrome del inmovilismo, principal factor para la fragilidad, provocada por disminución del equilibrio, de la masa muscular –sarcopenia- y ósea –osteoporosis-, aparición de úlceras en la piel y deterioro cognitivo por falta de estimulación.</a:t>
            </a:r>
          </a:p>
        </p:txBody>
      </p:sp>
      <p:pic>
        <p:nvPicPr>
          <p:cNvPr id="2" name="Picture 2">
            <a:extLst>
              <a:ext uri="{FF2B5EF4-FFF2-40B4-BE49-F238E27FC236}">
                <a16:creationId xmlns:a16="http://schemas.microsoft.com/office/drawing/2014/main" id="{ABF8A1AC-178F-9DC8-275B-4FB2C0E027F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7667" y="4419313"/>
            <a:ext cx="2322348" cy="18701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a:extLst>
              <a:ext uri="{FF2B5EF4-FFF2-40B4-BE49-F238E27FC236}">
                <a16:creationId xmlns:a16="http://schemas.microsoft.com/office/drawing/2014/main" id="{F76CEE7E-E200-579A-AEBD-D5B082B6760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50893" y="4655702"/>
            <a:ext cx="2747208" cy="1543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4063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2 Subtítulo">
            <a:extLst>
              <a:ext uri="{FF2B5EF4-FFF2-40B4-BE49-F238E27FC236}">
                <a16:creationId xmlns:a16="http://schemas.microsoft.com/office/drawing/2014/main" id="{BBCBAF2A-FE20-5540-8087-A463CF4BBF01}"/>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PREVENCIÓN DE LA FRAGILIDAD Y RIESGO DE CAÍDA</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4 CuadroTexto">
            <a:extLst>
              <a:ext uri="{FF2B5EF4-FFF2-40B4-BE49-F238E27FC236}">
                <a16:creationId xmlns:a16="http://schemas.microsoft.com/office/drawing/2014/main" id="{F2E7CCD0-F052-7AF8-B64B-D7B74816E07F}"/>
              </a:ext>
            </a:extLst>
          </p:cNvPr>
          <p:cNvSpPr txBox="1"/>
          <p:nvPr/>
        </p:nvSpPr>
        <p:spPr>
          <a:xfrm>
            <a:off x="565780" y="1608056"/>
            <a:ext cx="8634491" cy="4093428"/>
          </a:xfrm>
          <a:prstGeom prst="rect">
            <a:avLst/>
          </a:prstGeom>
          <a:noFill/>
        </p:spPr>
        <p:txBody>
          <a:bodyPr wrap="square" rtlCol="0">
            <a:spAutoFit/>
          </a:bodyPr>
          <a:lstStyle/>
          <a:p>
            <a:pPr lvl="0" algn="just" defTabSz="685800" eaLnBrk="0" fontAlgn="base" hangingPunct="0">
              <a:spcBef>
                <a:spcPct val="0"/>
              </a:spcBef>
              <a:spcAft>
                <a:spcPct val="0"/>
              </a:spcAft>
              <a:defRPr/>
            </a:pPr>
            <a:r>
              <a:rPr lang="es-ES" sz="2000" kern="1200" dirty="0">
                <a:solidFill>
                  <a:prstClr val="black"/>
                </a:solidFill>
                <a:latin typeface="Arial" pitchFamily="34" charset="0"/>
                <a:cs typeface="Arial" pitchFamily="34" charset="0"/>
              </a:rPr>
              <a:t>EL </a:t>
            </a:r>
            <a:r>
              <a:rPr lang="es-ES" sz="2000" b="1" kern="1200" dirty="0">
                <a:solidFill>
                  <a:prstClr val="black"/>
                </a:solidFill>
                <a:latin typeface="Arial" pitchFamily="34" charset="0"/>
                <a:cs typeface="Arial" pitchFamily="34" charset="0"/>
              </a:rPr>
              <a:t>MIEDO A LA CAÍDA </a:t>
            </a:r>
            <a:r>
              <a:rPr lang="es-ES" sz="2000" kern="1200" dirty="0">
                <a:solidFill>
                  <a:prstClr val="black"/>
                </a:solidFill>
                <a:latin typeface="Arial" pitchFamily="34" charset="0"/>
                <a:cs typeface="Arial" pitchFamily="34" charset="0"/>
              </a:rPr>
              <a:t>SUPONE UN CÍRCULO VICIOSO: MIEDO A CAMINAR, DEBILITAMIENTO DEL APARATO LOCOMOTOR, INCREMENTO DEL RIESGO DE CAÍDAS, ETC. TAMBIÉN PUEDE SUPONER:</a:t>
            </a:r>
          </a:p>
          <a:p>
            <a:pPr lvl="0" algn="just" defTabSz="685800" eaLnBrk="0" fontAlgn="base" hangingPunct="0">
              <a:spcBef>
                <a:spcPct val="0"/>
              </a:spcBef>
              <a:spcAft>
                <a:spcPct val="0"/>
              </a:spcAft>
              <a:defRPr/>
            </a:pPr>
            <a:endParaRPr lang="es-ES" sz="2000" kern="1200" dirty="0">
              <a:solidFill>
                <a:prstClr val="black"/>
              </a:solidFill>
              <a:latin typeface="Arial" pitchFamily="34" charset="0"/>
              <a:cs typeface="Arial" pitchFamily="34" charset="0"/>
            </a:endParaRPr>
          </a:p>
          <a:p>
            <a:pPr marL="257175" lvl="0" indent="-257175" algn="just" defTabSz="685800" eaLnBrk="0" fontAlgn="base" hangingPunct="0">
              <a:spcBef>
                <a:spcPct val="0"/>
              </a:spcBef>
              <a:spcAft>
                <a:spcPct val="0"/>
              </a:spcAft>
              <a:buFont typeface="Arial" pitchFamily="34" charset="0"/>
              <a:buChar char="•"/>
              <a:defRPr/>
            </a:pPr>
            <a:r>
              <a:rPr lang="es-ES" sz="2000" kern="1200" dirty="0">
                <a:solidFill>
                  <a:prstClr val="black"/>
                </a:solidFill>
                <a:latin typeface="Arial" pitchFamily="34" charset="0"/>
                <a:cs typeface="Arial" pitchFamily="34" charset="0"/>
              </a:rPr>
              <a:t>Una negativa a salir (disminución de estímulos sociales).</a:t>
            </a:r>
          </a:p>
          <a:p>
            <a:pPr marL="257175" lvl="0" indent="-257175" algn="just" defTabSz="685800" eaLnBrk="0" fontAlgn="base" hangingPunct="0">
              <a:spcBef>
                <a:spcPct val="0"/>
              </a:spcBef>
              <a:spcAft>
                <a:spcPct val="0"/>
              </a:spcAft>
              <a:buFont typeface="Arial" pitchFamily="34" charset="0"/>
              <a:buChar char="•"/>
              <a:defRPr/>
            </a:pPr>
            <a:r>
              <a:rPr lang="es-ES" sz="2000" kern="1200" dirty="0">
                <a:solidFill>
                  <a:prstClr val="black"/>
                </a:solidFill>
                <a:latin typeface="Arial" pitchFamily="34" charset="0"/>
                <a:cs typeface="Arial" pitchFamily="34" charset="0"/>
              </a:rPr>
              <a:t>Aprensión de usar el cuarto de baño (consecuencias para la higiene).</a:t>
            </a:r>
          </a:p>
          <a:p>
            <a:pPr marL="257175" lvl="0" indent="-257175" algn="just" defTabSz="685800" eaLnBrk="0" fontAlgn="base" hangingPunct="0">
              <a:spcBef>
                <a:spcPct val="0"/>
              </a:spcBef>
              <a:spcAft>
                <a:spcPct val="0"/>
              </a:spcAft>
              <a:buFont typeface="Arial" pitchFamily="34" charset="0"/>
              <a:buChar char="•"/>
              <a:defRPr/>
            </a:pPr>
            <a:r>
              <a:rPr lang="es-ES" sz="2000" kern="1200" dirty="0">
                <a:solidFill>
                  <a:prstClr val="black"/>
                </a:solidFill>
                <a:latin typeface="Arial" pitchFamily="34" charset="0"/>
                <a:cs typeface="Arial" pitchFamily="34" charset="0"/>
              </a:rPr>
              <a:t>Riesgo de aumento de la dependencia.</a:t>
            </a:r>
          </a:p>
          <a:p>
            <a:pPr marL="257175" lvl="0" indent="-257175" algn="just" defTabSz="685800" eaLnBrk="0" fontAlgn="base" hangingPunct="0">
              <a:spcBef>
                <a:spcPct val="0"/>
              </a:spcBef>
              <a:spcAft>
                <a:spcPct val="0"/>
              </a:spcAft>
              <a:buFont typeface="Arial" pitchFamily="34" charset="0"/>
              <a:buChar char="•"/>
              <a:defRPr/>
            </a:pPr>
            <a:r>
              <a:rPr lang="es-ES" sz="2000" kern="1200" dirty="0">
                <a:solidFill>
                  <a:prstClr val="black"/>
                </a:solidFill>
                <a:latin typeface="Arial" pitchFamily="34" charset="0"/>
                <a:cs typeface="Arial" pitchFamily="34" charset="0"/>
              </a:rPr>
              <a:t>Aumento de la ansiedad, pérdida de confianza en sí mismo, sentimiento de humillación, debilidad, …</a:t>
            </a:r>
          </a:p>
          <a:p>
            <a:pPr marL="257175" lvl="0" indent="-257175" algn="just" defTabSz="685800" eaLnBrk="0" fontAlgn="base" hangingPunct="0">
              <a:spcBef>
                <a:spcPct val="0"/>
              </a:spcBef>
              <a:spcAft>
                <a:spcPct val="0"/>
              </a:spcAft>
              <a:buFont typeface="Arial" pitchFamily="34" charset="0"/>
              <a:buChar char="•"/>
              <a:defRPr/>
            </a:pPr>
            <a:r>
              <a:rPr lang="es-ES" sz="2000" kern="1200" dirty="0">
                <a:solidFill>
                  <a:prstClr val="black"/>
                </a:solidFill>
                <a:latin typeface="Arial" pitchFamily="34" charset="0"/>
                <a:cs typeface="Arial" pitchFamily="34" charset="0"/>
              </a:rPr>
              <a:t>Aumento de la sensación de aislamiento cuando no puede levantarse por sí solo tras la caída.</a:t>
            </a:r>
          </a:p>
          <a:p>
            <a:pPr marL="257175" lvl="0" indent="-257175" algn="just" defTabSz="685800" eaLnBrk="0" fontAlgn="base" hangingPunct="0">
              <a:spcBef>
                <a:spcPct val="0"/>
              </a:spcBef>
              <a:spcAft>
                <a:spcPct val="0"/>
              </a:spcAft>
              <a:buFont typeface="Arial" pitchFamily="34" charset="0"/>
              <a:buChar char="•"/>
              <a:defRPr/>
            </a:pPr>
            <a:r>
              <a:rPr lang="es-ES" sz="2000" kern="1200" dirty="0">
                <a:solidFill>
                  <a:prstClr val="black"/>
                </a:solidFill>
                <a:latin typeface="Arial" pitchFamily="34" charset="0"/>
                <a:cs typeface="Arial" pitchFamily="34" charset="0"/>
              </a:rPr>
              <a:t>Temor a que se les abandone si se produce una nueva caída, etc.</a:t>
            </a:r>
            <a:endParaRPr lang="es-ES" sz="2000" kern="1200" dirty="0">
              <a:latin typeface="Arial" pitchFamily="34" charset="0"/>
              <a:cs typeface="Arial" pitchFamily="34" charset="0"/>
            </a:endParaRPr>
          </a:p>
        </p:txBody>
      </p:sp>
    </p:spTree>
    <p:extLst>
      <p:ext uri="{BB962C8B-B14F-4D97-AF65-F5344CB8AC3E}">
        <p14:creationId xmlns:p14="http://schemas.microsoft.com/office/powerpoint/2010/main" val="3938438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4 Rectángulo">
            <a:extLst>
              <a:ext uri="{FF2B5EF4-FFF2-40B4-BE49-F238E27FC236}">
                <a16:creationId xmlns:a16="http://schemas.microsoft.com/office/drawing/2014/main" id="{46DEDADA-D62B-F39C-9994-DE2F2484A12D}"/>
              </a:ext>
            </a:extLst>
          </p:cNvPr>
          <p:cNvSpPr/>
          <p:nvPr/>
        </p:nvSpPr>
        <p:spPr>
          <a:xfrm>
            <a:off x="435913" y="1214639"/>
            <a:ext cx="6941376" cy="1323439"/>
          </a:xfrm>
          <a:prstGeom prst="rect">
            <a:avLst/>
          </a:prstGeom>
        </p:spPr>
        <p:txBody>
          <a:bodyPr wrap="square">
            <a:spAutoFit/>
          </a:bodyPr>
          <a:lstStyle/>
          <a:p>
            <a:pPr eaLnBrk="0" fontAlgn="base" hangingPunct="0">
              <a:spcBef>
                <a:spcPct val="0"/>
              </a:spcBef>
              <a:spcAft>
                <a:spcPct val="0"/>
              </a:spcAft>
            </a:pPr>
            <a:r>
              <a:rPr lang="es-ES" sz="2000" dirty="0">
                <a:solidFill>
                  <a:srgbClr val="FFFFFF"/>
                </a:solidFill>
                <a:latin typeface="Arial" pitchFamily="34" charset="0"/>
                <a:cs typeface="Arial" pitchFamily="34" charset="0"/>
              </a:rPr>
              <a:t>Las marchas prolongadas estarán prohibidas cuando hay grandes alteraciones artrósicas en las articulaciones del tren inferior (cadera, rodilla, tobillo), graves patologías de retorno venoso o grandes dolencias en los pies.</a:t>
            </a:r>
          </a:p>
        </p:txBody>
      </p:sp>
      <p:pic>
        <p:nvPicPr>
          <p:cNvPr id="4" name="Picture 2">
            <a:extLst>
              <a:ext uri="{FF2B5EF4-FFF2-40B4-BE49-F238E27FC236}">
                <a16:creationId xmlns:a16="http://schemas.microsoft.com/office/drawing/2014/main" id="{D8CD74F3-A3A8-791E-CCDE-0FC0663DE69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485" b="8444"/>
          <a:stretch/>
        </p:blipFill>
        <p:spPr bwMode="auto">
          <a:xfrm>
            <a:off x="7193757" y="1130964"/>
            <a:ext cx="1570016" cy="18655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4 Rectángulo">
            <a:extLst>
              <a:ext uri="{FF2B5EF4-FFF2-40B4-BE49-F238E27FC236}">
                <a16:creationId xmlns:a16="http://schemas.microsoft.com/office/drawing/2014/main" id="{F0BFA0F8-FE38-8E44-6297-E95CB0D1F36F}"/>
              </a:ext>
            </a:extLst>
          </p:cNvPr>
          <p:cNvSpPr/>
          <p:nvPr/>
        </p:nvSpPr>
        <p:spPr>
          <a:xfrm>
            <a:off x="420878" y="2996484"/>
            <a:ext cx="8701100" cy="2554545"/>
          </a:xfrm>
          <a:prstGeom prst="rect">
            <a:avLst/>
          </a:prstGeom>
        </p:spPr>
        <p:txBody>
          <a:bodyPr wrap="square">
            <a:spAutoFit/>
          </a:bodyPr>
          <a:lstStyle/>
          <a:p>
            <a:pPr algn="just" eaLnBrk="0" fontAlgn="base" hangingPunct="0">
              <a:spcBef>
                <a:spcPct val="0"/>
              </a:spcBef>
              <a:spcAft>
                <a:spcPct val="0"/>
              </a:spcAft>
            </a:pPr>
            <a:r>
              <a:rPr lang="es-ES" sz="2000" dirty="0">
                <a:solidFill>
                  <a:srgbClr val="FFFFFF"/>
                </a:solidFill>
                <a:latin typeface="Arial" pitchFamily="34" charset="0"/>
                <a:cs typeface="Arial" pitchFamily="34" charset="0"/>
              </a:rPr>
              <a:t>La duración de la marcha puede variar sensiblemente dependiendo de las características propias de la persona. Procurar, durante los paseos, el establecimiento de descansos reconfortantes, con ejercicios respiratorios y estiramientos, así como prestar atención a los sentidos. </a:t>
            </a:r>
          </a:p>
          <a:p>
            <a:pPr algn="just" eaLnBrk="0" fontAlgn="base" hangingPunct="0">
              <a:spcBef>
                <a:spcPct val="0"/>
              </a:spcBef>
              <a:spcAft>
                <a:spcPct val="0"/>
              </a:spcAft>
            </a:pPr>
            <a:endParaRPr lang="es-ES" sz="2000" dirty="0">
              <a:solidFill>
                <a:srgbClr val="FFFFFF"/>
              </a:solidFill>
              <a:latin typeface="Arial" pitchFamily="34" charset="0"/>
              <a:cs typeface="Arial" pitchFamily="34" charset="0"/>
            </a:endParaRPr>
          </a:p>
          <a:p>
            <a:pPr algn="just" eaLnBrk="0" fontAlgn="base" hangingPunct="0">
              <a:spcBef>
                <a:spcPct val="0"/>
              </a:spcBef>
              <a:spcAft>
                <a:spcPct val="0"/>
              </a:spcAft>
            </a:pPr>
            <a:r>
              <a:rPr lang="es-ES" sz="2000" dirty="0">
                <a:solidFill>
                  <a:srgbClr val="FFFFFF"/>
                </a:solidFill>
                <a:latin typeface="Arial" pitchFamily="34" charset="0"/>
                <a:cs typeface="Arial" pitchFamily="34" charset="0"/>
              </a:rPr>
              <a:t>La intensidad ha de permitir la conversación entre los integrantes del grupo, y han de establecerse rutas de interés patrimonial y cultural para una mayor activación cognitiva. </a:t>
            </a:r>
          </a:p>
        </p:txBody>
      </p:sp>
    </p:spTree>
    <p:extLst>
      <p:ext uri="{BB962C8B-B14F-4D97-AF65-F5344CB8AC3E}">
        <p14:creationId xmlns:p14="http://schemas.microsoft.com/office/powerpoint/2010/main" val="172914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chemeClr val="accent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accent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8"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2 Subtítulo">
            <a:extLst>
              <a:ext uri="{FF2B5EF4-FFF2-40B4-BE49-F238E27FC236}">
                <a16:creationId xmlns:a16="http://schemas.microsoft.com/office/drawing/2014/main" id="{BBCBAF2A-FE20-5540-8087-A463CF4BBF01}"/>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PREVENCIÓN DE LA FRAGILIDAD Y RIESGO DE CAÍDA</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4 CuadroTexto">
            <a:extLst>
              <a:ext uri="{FF2B5EF4-FFF2-40B4-BE49-F238E27FC236}">
                <a16:creationId xmlns:a16="http://schemas.microsoft.com/office/drawing/2014/main" id="{F2E7CCD0-F052-7AF8-B64B-D7B74816E07F}"/>
              </a:ext>
            </a:extLst>
          </p:cNvPr>
          <p:cNvSpPr txBox="1"/>
          <p:nvPr/>
        </p:nvSpPr>
        <p:spPr>
          <a:xfrm>
            <a:off x="559554" y="1510112"/>
            <a:ext cx="8634491" cy="4708981"/>
          </a:xfrm>
          <a:prstGeom prst="rect">
            <a:avLst/>
          </a:prstGeom>
          <a:noFill/>
        </p:spPr>
        <p:txBody>
          <a:bodyPr wrap="square" rtlCol="0">
            <a:spAutoFit/>
          </a:bodyPr>
          <a:lstStyle/>
          <a:p>
            <a:pPr lvl="0" algn="ctr" defTabSz="685800">
              <a:defRPr/>
            </a:pPr>
            <a:r>
              <a:rPr lang="es-ES" sz="2000" b="1" kern="1200" dirty="0">
                <a:latin typeface="Arial" pitchFamily="34" charset="0"/>
                <a:cs typeface="Arial" pitchFamily="34" charset="0"/>
              </a:rPr>
              <a:t>PREVENCIÓN</a:t>
            </a:r>
          </a:p>
          <a:p>
            <a:pPr lvl="0" algn="ctr" defTabSz="685800">
              <a:defRPr/>
            </a:pPr>
            <a:endParaRPr lang="es-ES" sz="2000" b="1" kern="1200" dirty="0">
              <a:latin typeface="Arial" pitchFamily="34" charset="0"/>
              <a:cs typeface="Arial" pitchFamily="34" charset="0"/>
            </a:endParaRPr>
          </a:p>
          <a:p>
            <a:pPr algn="just" defTabSz="685800">
              <a:defRPr/>
            </a:pPr>
            <a:r>
              <a:rPr lang="es-ES" sz="2000" kern="1200" dirty="0">
                <a:latin typeface="Arial" pitchFamily="34" charset="0"/>
                <a:cs typeface="Arial" pitchFamily="34" charset="0"/>
              </a:rPr>
              <a:t>Aplicar estrategias que eliminen los factores de riesgo modificables, especialmente en el domicilio (quitar alfombras u obstáculos para el desplazamiento por la casa, llevar calzado cómodo y cerrado, buena iluminación diurna y nocturna, barras de ayuda en pasillos y aseo, altura adecuada de mobiliario y cama, </a:t>
            </a:r>
            <a:r>
              <a:rPr lang="es-ES" sz="2000" kern="1200" dirty="0" err="1">
                <a:latin typeface="Arial" pitchFamily="34" charset="0"/>
                <a:cs typeface="Arial" pitchFamily="34" charset="0"/>
              </a:rPr>
              <a:t>etc</a:t>
            </a:r>
            <a:r>
              <a:rPr lang="es-ES" sz="2000" kern="1200" dirty="0">
                <a:latin typeface="Arial" pitchFamily="34" charset="0"/>
                <a:cs typeface="Arial" pitchFamily="34" charset="0"/>
              </a:rPr>
              <a:t>). </a:t>
            </a:r>
          </a:p>
          <a:p>
            <a:pPr algn="just" defTabSz="685800">
              <a:defRPr/>
            </a:pPr>
            <a:endParaRPr lang="es-ES" sz="2000" kern="1200" dirty="0">
              <a:latin typeface="Arial" pitchFamily="34" charset="0"/>
              <a:cs typeface="Arial" pitchFamily="34" charset="0"/>
            </a:endParaRPr>
          </a:p>
          <a:p>
            <a:pPr lvl="0" algn="just" defTabSz="685800">
              <a:defRPr/>
            </a:pPr>
            <a:r>
              <a:rPr lang="es-ES" sz="2000" kern="1200" dirty="0">
                <a:latin typeface="Arial" pitchFamily="34" charset="0"/>
                <a:cs typeface="Arial" pitchFamily="34" charset="0"/>
              </a:rPr>
              <a:t>Otras medidas son controlar la medicación (cuidado con los hipotensores, fármacos hipoglucémicos y psicótropos), hacer una evaluación multidimensional (evaluación funcional –SPPB-, ciclo de la marcha a nivel espacial (base sustentación, longitud paso y zancada) y temporal (</a:t>
            </a:r>
            <a:r>
              <a:rPr lang="es-ES" sz="2000" kern="1200" dirty="0" err="1">
                <a:latin typeface="Arial" pitchFamily="34" charset="0"/>
                <a:cs typeface="Arial" pitchFamily="34" charset="0"/>
              </a:rPr>
              <a:t>tº</a:t>
            </a:r>
            <a:r>
              <a:rPr lang="es-ES" sz="2000" kern="1200" dirty="0">
                <a:latin typeface="Arial" pitchFamily="34" charset="0"/>
                <a:cs typeface="Arial" pitchFamily="34" charset="0"/>
              </a:rPr>
              <a:t> apoyo, variabilidad), deterioro cognitivo, incontinencias, agudeza visual, postura, favorecer la ingesta de </a:t>
            </a:r>
            <a:r>
              <a:rPr lang="es-ES" sz="2000" kern="1200" dirty="0" err="1">
                <a:latin typeface="Arial" pitchFamily="34" charset="0"/>
                <a:cs typeface="Arial" pitchFamily="34" charset="0"/>
              </a:rPr>
              <a:t>vit</a:t>
            </a:r>
            <a:r>
              <a:rPr lang="es-ES" sz="2000" kern="1200" dirty="0">
                <a:latin typeface="Arial" pitchFamily="34" charset="0"/>
                <a:cs typeface="Arial" pitchFamily="34" charset="0"/>
              </a:rPr>
              <a:t> D, entrenar Fuerza, M.A. y equilibrio/propiocepción.</a:t>
            </a:r>
          </a:p>
        </p:txBody>
      </p:sp>
    </p:spTree>
    <p:extLst>
      <p:ext uri="{BB962C8B-B14F-4D97-AF65-F5344CB8AC3E}">
        <p14:creationId xmlns:p14="http://schemas.microsoft.com/office/powerpoint/2010/main" val="41620701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2 Subtítulo">
            <a:extLst>
              <a:ext uri="{FF2B5EF4-FFF2-40B4-BE49-F238E27FC236}">
                <a16:creationId xmlns:a16="http://schemas.microsoft.com/office/drawing/2014/main" id="{BBCBAF2A-FE20-5540-8087-A463CF4BBF01}"/>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PREVENCIÓN DE LA FRAGILIDAD Y RIESGO DE CAÍDA</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4 CuadroTexto">
            <a:extLst>
              <a:ext uri="{FF2B5EF4-FFF2-40B4-BE49-F238E27FC236}">
                <a16:creationId xmlns:a16="http://schemas.microsoft.com/office/drawing/2014/main" id="{F2E7CCD0-F052-7AF8-B64B-D7B74816E07F}"/>
              </a:ext>
            </a:extLst>
          </p:cNvPr>
          <p:cNvSpPr txBox="1"/>
          <p:nvPr/>
        </p:nvSpPr>
        <p:spPr>
          <a:xfrm>
            <a:off x="565780" y="1407217"/>
            <a:ext cx="8634491" cy="2862322"/>
          </a:xfrm>
          <a:prstGeom prst="rect">
            <a:avLst/>
          </a:prstGeom>
          <a:noFill/>
        </p:spPr>
        <p:txBody>
          <a:bodyPr wrap="square" rtlCol="0">
            <a:spAutoFit/>
          </a:bodyPr>
          <a:lstStyle/>
          <a:p>
            <a:pPr lvl="0" algn="ctr" defTabSz="685800">
              <a:defRPr/>
            </a:pPr>
            <a:r>
              <a:rPr lang="es-ES" sz="2000" b="1" kern="1200" dirty="0">
                <a:latin typeface="Arial" pitchFamily="34" charset="0"/>
                <a:cs typeface="Arial" pitchFamily="34" charset="0"/>
              </a:rPr>
              <a:t>PLAN DE ACCIÓN</a:t>
            </a:r>
          </a:p>
          <a:p>
            <a:pPr lvl="0" algn="ctr" defTabSz="685800">
              <a:defRPr/>
            </a:pPr>
            <a:endParaRPr lang="es-ES" sz="2000" b="1" kern="1200" dirty="0">
              <a:latin typeface="Arial" pitchFamily="34" charset="0"/>
              <a:cs typeface="Arial" pitchFamily="34" charset="0"/>
            </a:endParaRPr>
          </a:p>
          <a:p>
            <a:pPr lvl="0" algn="just" defTabSz="685800">
              <a:defRPr/>
            </a:pPr>
            <a:r>
              <a:rPr lang="es-ES" sz="2000" kern="1200" dirty="0">
                <a:latin typeface="Arial" pitchFamily="34" charset="0"/>
                <a:cs typeface="Arial" pitchFamily="34" charset="0"/>
              </a:rPr>
              <a:t>Reeducación postural, educación de la marcha, valoración ROM articular y fuerza en flexores de cadera y extensores de rodilla, …</a:t>
            </a:r>
          </a:p>
          <a:p>
            <a:pPr lvl="0" algn="just" defTabSz="685800">
              <a:defRPr/>
            </a:pPr>
            <a:endParaRPr lang="es-ES" sz="2000" kern="1200" dirty="0">
              <a:latin typeface="Arial" pitchFamily="34" charset="0"/>
              <a:cs typeface="Arial" pitchFamily="34" charset="0"/>
            </a:endParaRPr>
          </a:p>
          <a:p>
            <a:pPr marL="342900" lvl="0" indent="-342900" algn="just" defTabSz="685800">
              <a:buFontTx/>
              <a:buAutoNum type="arabicParenR"/>
              <a:defRPr/>
            </a:pPr>
            <a:r>
              <a:rPr lang="es-ES" sz="2000" kern="1200" dirty="0">
                <a:latin typeface="Arial" pitchFamily="34" charset="0"/>
                <a:cs typeface="Arial" pitchFamily="34" charset="0"/>
              </a:rPr>
              <a:t>Trabajar Fuerza, potencia y equilibrio/propiocepción (aplicar la dosis de forma individualizada, en función de su contexto)</a:t>
            </a:r>
          </a:p>
          <a:p>
            <a:pPr marL="342900" lvl="0" indent="-342900" algn="just" defTabSz="685800">
              <a:buFontTx/>
              <a:buAutoNum type="arabicParenR"/>
              <a:defRPr/>
            </a:pPr>
            <a:r>
              <a:rPr lang="es-ES" sz="2000" kern="1200" dirty="0">
                <a:latin typeface="Arial" pitchFamily="34" charset="0"/>
                <a:cs typeface="Arial" pitchFamily="34" charset="0"/>
              </a:rPr>
              <a:t>Adherencia a ejercicio multicomponente</a:t>
            </a:r>
          </a:p>
          <a:p>
            <a:pPr marL="342900" lvl="0" indent="-342900" algn="just" defTabSz="685800">
              <a:buFontTx/>
              <a:buAutoNum type="arabicParenR"/>
              <a:defRPr/>
            </a:pPr>
            <a:r>
              <a:rPr lang="es-ES" sz="2000" kern="1200" dirty="0">
                <a:latin typeface="Arial" pitchFamily="34" charset="0"/>
                <a:cs typeface="Arial" pitchFamily="34" charset="0"/>
              </a:rPr>
              <a:t>Incorporar medidas nutricionales, afectivas, …</a:t>
            </a:r>
          </a:p>
        </p:txBody>
      </p:sp>
      <p:pic>
        <p:nvPicPr>
          <p:cNvPr id="2" name="Imagen 3">
            <a:extLst>
              <a:ext uri="{FF2B5EF4-FFF2-40B4-BE49-F238E27FC236}">
                <a16:creationId xmlns:a16="http://schemas.microsoft.com/office/drawing/2014/main" id="{ABCFE57F-EB0F-A7DB-A302-D4A563571BAC}"/>
              </a:ext>
            </a:extLst>
          </p:cNvPr>
          <p:cNvPicPr>
            <a:picLocks noChangeAspect="1"/>
          </p:cNvPicPr>
          <p:nvPr/>
        </p:nvPicPr>
        <p:blipFill>
          <a:blip r:embed="rId7" cstate="print"/>
          <a:stretch>
            <a:fillRect/>
          </a:stretch>
        </p:blipFill>
        <p:spPr>
          <a:xfrm>
            <a:off x="923847" y="4496566"/>
            <a:ext cx="2293461" cy="1233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n 4">
            <a:extLst>
              <a:ext uri="{FF2B5EF4-FFF2-40B4-BE49-F238E27FC236}">
                <a16:creationId xmlns:a16="http://schemas.microsoft.com/office/drawing/2014/main" id="{857FA445-3740-1AE1-FD13-791A6438CDEC}"/>
              </a:ext>
            </a:extLst>
          </p:cNvPr>
          <p:cNvPicPr>
            <a:picLocks noChangeAspect="1"/>
          </p:cNvPicPr>
          <p:nvPr/>
        </p:nvPicPr>
        <p:blipFill>
          <a:blip r:embed="rId8" cstate="print"/>
          <a:stretch>
            <a:fillRect/>
          </a:stretch>
        </p:blipFill>
        <p:spPr>
          <a:xfrm>
            <a:off x="4140576" y="4472737"/>
            <a:ext cx="1666327" cy="12569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n 9">
            <a:extLst>
              <a:ext uri="{FF2B5EF4-FFF2-40B4-BE49-F238E27FC236}">
                <a16:creationId xmlns:a16="http://schemas.microsoft.com/office/drawing/2014/main" id="{591BD27B-F517-4825-1498-E3224024A176}"/>
              </a:ext>
            </a:extLst>
          </p:cNvPr>
          <p:cNvPicPr>
            <a:picLocks noChangeAspect="1"/>
          </p:cNvPicPr>
          <p:nvPr/>
        </p:nvPicPr>
        <p:blipFill>
          <a:blip r:embed="rId9" cstate="print"/>
          <a:stretch>
            <a:fillRect/>
          </a:stretch>
        </p:blipFill>
        <p:spPr>
          <a:xfrm>
            <a:off x="6727366" y="4383118"/>
            <a:ext cx="2024383" cy="14531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67591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2 Marcador de contenido">
            <a:extLst>
              <a:ext uri="{FF2B5EF4-FFF2-40B4-BE49-F238E27FC236}">
                <a16:creationId xmlns:a16="http://schemas.microsoft.com/office/drawing/2014/main" id="{28F3F91B-2BBD-DA5B-E6ED-3DA6B5718470}"/>
              </a:ext>
            </a:extLst>
          </p:cNvPr>
          <p:cNvSpPr txBox="1">
            <a:spLocks/>
          </p:cNvSpPr>
          <p:nvPr/>
        </p:nvSpPr>
        <p:spPr>
          <a:xfrm>
            <a:off x="1565728" y="2541193"/>
            <a:ext cx="5890936" cy="17756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4400" b="1" dirty="0">
                <a:solidFill>
                  <a:schemeClr val="bg1"/>
                </a:solidFill>
              </a:rPr>
              <a:t>MUCHAS GRACIAS POR VUESTRA ATENCIÓN</a:t>
            </a:r>
          </a:p>
        </p:txBody>
      </p:sp>
      <p:pic>
        <p:nvPicPr>
          <p:cNvPr id="3" name="Gráfico 2" descr="Manos aplaudiendo">
            <a:extLst>
              <a:ext uri="{FF2B5EF4-FFF2-40B4-BE49-F238E27FC236}">
                <a16:creationId xmlns:a16="http://schemas.microsoft.com/office/drawing/2014/main" id="{FB0252EE-B406-6771-3DCC-BD2074ECD3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5081" y="2932505"/>
            <a:ext cx="914400" cy="914400"/>
          </a:xfrm>
          <a:prstGeom prst="rect">
            <a:avLst/>
          </a:prstGeom>
        </p:spPr>
      </p:pic>
    </p:spTree>
    <p:extLst>
      <p:ext uri="{BB962C8B-B14F-4D97-AF65-F5344CB8AC3E}">
        <p14:creationId xmlns:p14="http://schemas.microsoft.com/office/powerpoint/2010/main" val="3039395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2 Rectángulo">
            <a:extLst>
              <a:ext uri="{FF2B5EF4-FFF2-40B4-BE49-F238E27FC236}">
                <a16:creationId xmlns:a16="http://schemas.microsoft.com/office/drawing/2014/main" id="{43FF2597-4B98-4E9A-09EF-D1624945FD4B}"/>
              </a:ext>
            </a:extLst>
          </p:cNvPr>
          <p:cNvSpPr/>
          <p:nvPr/>
        </p:nvSpPr>
        <p:spPr>
          <a:xfrm>
            <a:off x="652208" y="1228396"/>
            <a:ext cx="8449180" cy="4401205"/>
          </a:xfrm>
          <a:prstGeom prst="rect">
            <a:avLst/>
          </a:prstGeom>
        </p:spPr>
        <p:txBody>
          <a:bodyPr wrap="square">
            <a:spAutoFit/>
          </a:bodyPr>
          <a:lstStyle/>
          <a:p>
            <a:pPr algn="just" eaLnBrk="0" fontAlgn="base" hangingPunct="0">
              <a:spcBef>
                <a:spcPct val="0"/>
              </a:spcBef>
              <a:spcAft>
                <a:spcPct val="0"/>
              </a:spcAft>
            </a:pPr>
            <a:r>
              <a:rPr lang="es-ES" sz="2000" kern="1200" dirty="0">
                <a:solidFill>
                  <a:srgbClr val="FFFFFF"/>
                </a:solidFill>
                <a:latin typeface="Arial" panose="020B0604020202020204" pitchFamily="34" charset="0"/>
                <a:cs typeface="Arial" panose="020B0604020202020204" pitchFamily="34" charset="0"/>
              </a:rPr>
              <a:t>Los que tengan </a:t>
            </a:r>
            <a:r>
              <a:rPr lang="es-ES" sz="2000" b="1" kern="1200" dirty="0">
                <a:solidFill>
                  <a:srgbClr val="FFFFFF"/>
                </a:solidFill>
                <a:latin typeface="Arial" panose="020B0604020202020204" pitchFamily="34" charset="0"/>
                <a:cs typeface="Arial" panose="020B0604020202020204" pitchFamily="34" charset="0"/>
              </a:rPr>
              <a:t>problemas </a:t>
            </a:r>
            <a:r>
              <a:rPr lang="es-ES" sz="2000" b="1" kern="1200" dirty="0" err="1">
                <a:solidFill>
                  <a:srgbClr val="FFFFFF"/>
                </a:solidFill>
                <a:latin typeface="Arial" panose="020B0604020202020204" pitchFamily="34" charset="0"/>
                <a:cs typeface="Arial" panose="020B0604020202020204" pitchFamily="34" charset="0"/>
              </a:rPr>
              <a:t>osteoarticulares</a:t>
            </a:r>
            <a:r>
              <a:rPr lang="es-ES" sz="2000" b="1" kern="1200" dirty="0">
                <a:solidFill>
                  <a:srgbClr val="FFFFFF"/>
                </a:solidFill>
                <a:latin typeface="Arial" panose="020B0604020202020204" pitchFamily="34" charset="0"/>
                <a:cs typeface="Arial" panose="020B0604020202020204" pitchFamily="34" charset="0"/>
              </a:rPr>
              <a:t> que dificulten mantener 30’ de marcha continuada </a:t>
            </a:r>
            <a:r>
              <a:rPr lang="es-ES" sz="2000" kern="1200" dirty="0">
                <a:solidFill>
                  <a:srgbClr val="FFFFFF"/>
                </a:solidFill>
                <a:latin typeface="Arial" panose="020B0604020202020204" pitchFamily="34" charset="0"/>
                <a:cs typeface="Arial" panose="020B0604020202020204" pitchFamily="34" charset="0"/>
              </a:rPr>
              <a:t>pueden realizar periodos de 10’ (o menos), repetida 2 ó 3 veces al día. </a:t>
            </a:r>
          </a:p>
          <a:p>
            <a:pPr algn="just" eaLnBrk="0" fontAlgn="base" hangingPunct="0">
              <a:spcBef>
                <a:spcPct val="0"/>
              </a:spcBef>
              <a:spcAft>
                <a:spcPct val="0"/>
              </a:spcAft>
            </a:pPr>
            <a:endParaRPr lang="es-ES" sz="2000" kern="1200" dirty="0">
              <a:solidFill>
                <a:srgbClr val="FFFFFF"/>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s-ES" sz="2000" kern="1200" dirty="0">
                <a:solidFill>
                  <a:srgbClr val="FFFFFF"/>
                </a:solidFill>
                <a:latin typeface="Arial" panose="020B0604020202020204" pitchFamily="34" charset="0"/>
                <a:cs typeface="Arial" panose="020B0604020202020204" pitchFamily="34" charset="0"/>
              </a:rPr>
              <a:t>En </a:t>
            </a:r>
            <a:r>
              <a:rPr lang="es-ES" sz="2000" b="1" kern="1200" dirty="0">
                <a:solidFill>
                  <a:srgbClr val="FFFFFF"/>
                </a:solidFill>
                <a:latin typeface="Arial" panose="020B0604020202020204" pitchFamily="34" charset="0"/>
                <a:cs typeface="Arial" panose="020B0604020202020204" pitchFamily="34" charset="0"/>
              </a:rPr>
              <a:t>otras limitaciones </a:t>
            </a:r>
            <a:r>
              <a:rPr lang="es-ES" sz="2000" kern="1200" dirty="0">
                <a:solidFill>
                  <a:srgbClr val="FFFFFF"/>
                </a:solidFill>
                <a:latin typeface="Arial" panose="020B0604020202020204" pitchFamily="34" charset="0"/>
                <a:cs typeface="Arial" panose="020B0604020202020204" pitchFamily="34" charset="0"/>
              </a:rPr>
              <a:t>relacionadas con el envejecimiento (alteraciones cardiovasculares o metabólicas, por ejemplo), se precisa una </a:t>
            </a:r>
            <a:r>
              <a:rPr lang="es-ES" sz="2000" b="1" kern="1200" dirty="0">
                <a:solidFill>
                  <a:srgbClr val="FFFFFF"/>
                </a:solidFill>
                <a:latin typeface="Arial" panose="020B0604020202020204" pitchFamily="34" charset="0"/>
                <a:cs typeface="Arial" panose="020B0604020202020204" pitchFamily="34" charset="0"/>
              </a:rPr>
              <a:t>intensidad de ejercicio más baja pero de mayor duración </a:t>
            </a:r>
            <a:r>
              <a:rPr lang="es-ES" sz="2000" kern="1200" dirty="0">
                <a:solidFill>
                  <a:srgbClr val="FFFFFF"/>
                </a:solidFill>
                <a:latin typeface="Arial" panose="020B0604020202020204" pitchFamily="34" charset="0"/>
                <a:cs typeface="Arial" panose="020B0604020202020204" pitchFamily="34" charset="0"/>
              </a:rPr>
              <a:t>(mínimo 60 minutos, si es posible). Más adelante vendrán cambios de ritmo.</a:t>
            </a:r>
          </a:p>
          <a:p>
            <a:pPr algn="just" eaLnBrk="0" fontAlgn="base" hangingPunct="0">
              <a:spcBef>
                <a:spcPct val="0"/>
              </a:spcBef>
              <a:spcAft>
                <a:spcPct val="0"/>
              </a:spcAft>
            </a:pPr>
            <a:endParaRPr lang="es-ES" sz="2000" kern="1200" dirty="0">
              <a:solidFill>
                <a:srgbClr val="FFFFFF"/>
              </a:solidFill>
              <a:latin typeface="Arial" panose="020B0604020202020204" pitchFamily="34" charset="0"/>
              <a:cs typeface="Arial" panose="020B0604020202020204" pitchFamily="34" charset="0"/>
            </a:endParaRPr>
          </a:p>
          <a:p>
            <a:pPr algn="just" eaLnBrk="0" fontAlgn="base" hangingPunct="0">
              <a:spcBef>
                <a:spcPct val="0"/>
              </a:spcBef>
              <a:spcAft>
                <a:spcPct val="0"/>
              </a:spcAft>
            </a:pPr>
            <a:r>
              <a:rPr lang="es-ES" sz="2000" dirty="0">
                <a:solidFill>
                  <a:srgbClr val="FFFFFF"/>
                </a:solidFill>
                <a:latin typeface="Times New Roman"/>
              </a:rPr>
              <a:t>La </a:t>
            </a:r>
            <a:r>
              <a:rPr lang="es-ES" sz="2000" b="1" dirty="0">
                <a:solidFill>
                  <a:srgbClr val="FFFFFF"/>
                </a:solidFill>
                <a:latin typeface="Times New Roman"/>
              </a:rPr>
              <a:t>intensidad</a:t>
            </a:r>
            <a:r>
              <a:rPr lang="es-ES" sz="2000" dirty="0">
                <a:solidFill>
                  <a:srgbClr val="FFFFFF"/>
                </a:solidFill>
                <a:latin typeface="Times New Roman"/>
              </a:rPr>
              <a:t> del ejercicio con personas mayores previamente inactivas debe ser </a:t>
            </a:r>
            <a:r>
              <a:rPr lang="es-ES" sz="2000" b="1" dirty="0">
                <a:solidFill>
                  <a:srgbClr val="FFFFFF"/>
                </a:solidFill>
                <a:latin typeface="Times New Roman"/>
              </a:rPr>
              <a:t>baja, y progresar de acuerdo con la tolerancia al esfuerzo y las preferencias personales</a:t>
            </a:r>
            <a:r>
              <a:rPr lang="es-ES" sz="2000" dirty="0">
                <a:solidFill>
                  <a:srgbClr val="FFFFFF"/>
                </a:solidFill>
                <a:latin typeface="Times New Roman"/>
              </a:rPr>
              <a:t>. Se recomienda máxima prudencia a la hora de aumentar la intensidad.</a:t>
            </a:r>
          </a:p>
          <a:p>
            <a:pPr algn="just" eaLnBrk="0" fontAlgn="base" hangingPunct="0">
              <a:spcBef>
                <a:spcPct val="0"/>
              </a:spcBef>
              <a:spcAft>
                <a:spcPct val="0"/>
              </a:spcAft>
            </a:pPr>
            <a:endParaRPr lang="es-ES" sz="2000" kern="12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717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chemeClr val="accent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chemeClr val="accent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1873</TotalTime>
  <Words>5725</Words>
  <Application>Microsoft Office PowerPoint</Application>
  <PresentationFormat>Panorámica</PresentationFormat>
  <Paragraphs>460</Paragraphs>
  <Slides>82</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82</vt:i4>
      </vt:variant>
    </vt:vector>
  </HeadingPairs>
  <TitlesOfParts>
    <vt:vector size="91" baseType="lpstr">
      <vt:lpstr>Arial</vt:lpstr>
      <vt:lpstr>Arial Black</vt:lpstr>
      <vt:lpstr>Calibri</vt:lpstr>
      <vt:lpstr>Calibri Light</vt:lpstr>
      <vt:lpstr>Courier New</vt:lpstr>
      <vt:lpstr>Symbol</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PLANIFICACIÓN Y PROGRAMACIÓN DE LA FLEXIBILIDAD Y MOVILIDAD ARTICULAR  Noelia González-Gálvez1, Francisco Esparza-Ros1,2, José Enrique Sirvent Belando2, Raquel Vaquero-Cristóbal1,2. 1Grupo de Prevención de Lesiones en el Deporte. Universidad Católica San Antonio de Murcia, Murcia, España. 2Cátedra Internacional de Cineantropometría. Universidad Católica San Antonio de Murcia, Murcia, España.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SBulacio</dc:creator>
  <cp:lastModifiedBy>SBulacio</cp:lastModifiedBy>
  <cp:revision>41</cp:revision>
  <dcterms:created xsi:type="dcterms:W3CDTF">2023-07-13T23:26:41Z</dcterms:created>
  <dcterms:modified xsi:type="dcterms:W3CDTF">2023-10-23T00:17:36Z</dcterms:modified>
</cp:coreProperties>
</file>